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4" r:id="rId6"/>
    <p:sldId id="279" r:id="rId7"/>
    <p:sldId id="266" r:id="rId8"/>
    <p:sldId id="269" r:id="rId9"/>
    <p:sldId id="267" r:id="rId10"/>
    <p:sldId id="270" r:id="rId11"/>
    <p:sldId id="268" r:id="rId12"/>
    <p:sldId id="271" r:id="rId13"/>
    <p:sldId id="276" r:id="rId14"/>
    <p:sldId id="281" r:id="rId15"/>
    <p:sldId id="272" r:id="rId16"/>
    <p:sldId id="274" r:id="rId17"/>
    <p:sldId id="275" r:id="rId18"/>
    <p:sldId id="277" r:id="rId19"/>
    <p:sldId id="273" r:id="rId20"/>
    <p:sldId id="278" r:id="rId21"/>
    <p:sldId id="280" r:id="rId22"/>
    <p:sldId id="260" r:id="rId23"/>
    <p:sldId id="261" r:id="rId24"/>
    <p:sldId id="263" r:id="rId25"/>
    <p:sldId id="262" r:id="rId26"/>
  </p:sldIdLst>
  <p:sldSz cx="18288000" cy="10287000"/>
  <p:notesSz cx="6858000" cy="9144000"/>
  <p:embeddedFontLst>
    <p:embeddedFont>
      <p:font typeface="NanumSquare Bold" panose="020B0600000101010101" charset="-127"/>
      <p:bold r:id="rId28"/>
    </p:embeddedFont>
    <p:embeddedFont>
      <p:font typeface="NanumSquare ExtraBold" panose="020B0600000101010101" charset="-127"/>
      <p:bold r:id="rId29"/>
    </p:embeddedFont>
    <p:embeddedFont>
      <p:font typeface="NanumSquare Regular" panose="020B0600000101010101" charset="-127"/>
      <p:regular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Catamaran Medium" panose="020B0600000101010101" charset="0"/>
      <p:bold r:id="rId33"/>
    </p:embeddedFont>
    <p:embeddedFont>
      <p:font typeface="Roboto" panose="02000000000000000000" pitchFamily="2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88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649F41-4B9B-4F54-BF14-95C1C1A5F936}" type="datetimeFigureOut">
              <a:rPr lang="ko-KR" altLang="en-US" smtClean="0"/>
              <a:t>2025-9-29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0E914D-E382-4AE4-AFF4-F3BFA1A2CF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562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5" Type="http://schemas.openxmlformats.org/officeDocument/2006/relationships/image" Target="../media/image30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Relationship Id="rId1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Relationship Id="rId1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Relationship Id="rId1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5" Type="http://schemas.openxmlformats.org/officeDocument/2006/relationships/image" Target="../media/image36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png"/><Relationship Id="rId1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41.png"/><Relationship Id="rId17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0.png"/><Relationship Id="rId5" Type="http://schemas.openxmlformats.org/officeDocument/2006/relationships/image" Target="../media/image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19" Type="http://schemas.openxmlformats.org/officeDocument/2006/relationships/image" Target="../media/image45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0.png"/><Relationship Id="rId1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12" Type="http://schemas.openxmlformats.org/officeDocument/2006/relationships/image" Target="../media/image6.png"/><Relationship Id="rId17" Type="http://schemas.openxmlformats.org/officeDocument/2006/relationships/image" Target="../media/image15.png"/><Relationship Id="rId2" Type="http://schemas.openxmlformats.org/officeDocument/2006/relationships/image" Target="../media/image1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openxmlformats.org/officeDocument/2006/relationships/image" Target="../media/image51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49.png"/><Relationship Id="rId1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12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2.png"/><Relationship Id="rId5" Type="http://schemas.openxmlformats.org/officeDocument/2006/relationships/image" Target="../media/image4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12" Type="http://schemas.openxmlformats.org/officeDocument/2006/relationships/image" Target="../media/image23.png"/><Relationship Id="rId17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2.png"/><Relationship Id="rId5" Type="http://schemas.openxmlformats.org/officeDocument/2006/relationships/image" Target="../media/image4.png"/><Relationship Id="rId15" Type="http://schemas.openxmlformats.org/officeDocument/2006/relationships/image" Target="../media/image24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838200"/>
            <a:ext cx="16916400" cy="901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790700"/>
            <a:ext cx="16916400" cy="806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736600"/>
            <a:ext cx="16916400" cy="901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1651000"/>
            <a:ext cx="16916400" cy="8102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709073"/>
            <a:ext cx="16916400" cy="901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7300686"/>
            <a:ext cx="16916400" cy="2273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1536700"/>
            <a:ext cx="169164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990600"/>
            <a:ext cx="190500" cy="190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" y="990600"/>
            <a:ext cx="190500" cy="190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9300" y="990600"/>
            <a:ext cx="190500" cy="190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5900" y="3695700"/>
            <a:ext cx="12776200" cy="15875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949700" y="3886200"/>
            <a:ext cx="10388600" cy="115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6500" dirty="0" err="1">
                <a:solidFill>
                  <a:srgbClr val="4F565C"/>
                </a:solidFill>
                <a:ea typeface="NanumSquare ExtraBold"/>
              </a:rPr>
              <a:t>HaeYeJiWoo</a:t>
            </a:r>
            <a:r>
              <a:rPr lang="en-US" altLang="ko-KR" sz="6500" dirty="0">
                <a:solidFill>
                  <a:srgbClr val="4F565C"/>
                </a:solidFill>
                <a:ea typeface="NanumSquare ExtraBold"/>
              </a:rPr>
              <a:t> – </a:t>
            </a:r>
            <a:r>
              <a:rPr lang="ko-KR" altLang="en-US" sz="6500" dirty="0">
                <a:solidFill>
                  <a:srgbClr val="4F565C"/>
                </a:solidFill>
                <a:ea typeface="NanumSquare ExtraBold"/>
              </a:rPr>
              <a:t>게시판 프로젝트</a:t>
            </a:r>
            <a:endParaRPr lang="ko-KR" sz="6500" i="0" u="none" strike="noStrike" dirty="0">
              <a:solidFill>
                <a:srgbClr val="4F565C"/>
              </a:solidFill>
              <a:ea typeface="NanumSquare ExtraBold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14700" y="4191000"/>
            <a:ext cx="571500" cy="596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14541500" y="4368800"/>
            <a:ext cx="431800" cy="2413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8102600" y="8343900"/>
            <a:ext cx="1447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altLang="ko-KR" sz="1600" dirty="0">
              <a:solidFill>
                <a:srgbClr val="FFFFFF"/>
              </a:solidFill>
              <a:ea typeface="NanumSquare Regular"/>
            </a:endParaRPr>
          </a:p>
          <a:p>
            <a:pPr lvl="0" algn="ctr">
              <a:lnSpc>
                <a:spcPct val="99600"/>
              </a:lnSpc>
            </a:pPr>
            <a:endParaRPr lang="en-US" altLang="ko-KR" sz="1600" dirty="0">
              <a:solidFill>
                <a:srgbClr val="FFFFFF"/>
              </a:solidFill>
              <a:ea typeface="NanumSquare Regular"/>
            </a:endParaRPr>
          </a:p>
          <a:p>
            <a:pPr lvl="0" algn="ctr">
              <a:lnSpc>
                <a:spcPct val="99600"/>
              </a:lnSpc>
            </a:pPr>
            <a:endParaRPr lang="en-US" altLang="ko-KR" sz="1600" dirty="0">
              <a:solidFill>
                <a:srgbClr val="FFFFFF"/>
              </a:solidFill>
              <a:ea typeface="NanumSquare Regular"/>
            </a:endParaRPr>
          </a:p>
          <a:p>
            <a:pPr lvl="0" algn="ctr">
              <a:lnSpc>
                <a:spcPct val="99600"/>
              </a:lnSpc>
            </a:pPr>
            <a:endParaRPr lang="ko-KR" sz="1600" b="0" i="0" u="none" strike="noStrike" dirty="0">
              <a:solidFill>
                <a:srgbClr val="FFFFFF"/>
              </a:solidFill>
              <a:ea typeface="NanumSquare Regular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0603FE-5D9B-65C3-5A48-12C3C841BF4D}"/>
              </a:ext>
            </a:extLst>
          </p:cNvPr>
          <p:cNvSpPr txBox="1"/>
          <p:nvPr/>
        </p:nvSpPr>
        <p:spPr>
          <a:xfrm>
            <a:off x="7315200" y="8147441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강지수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류민우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정예빈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정해성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745D5-A9B3-CC87-819C-14B39BEE9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C4CB8E7-34D2-52E5-6032-52BB320B27B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6D585449-A71F-055F-636B-44498DBEE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838200"/>
            <a:ext cx="16916400" cy="9017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088AE8-C1EB-4E68-05E4-7525296E1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790700"/>
            <a:ext cx="16916400" cy="806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06CC4C1-DF44-ACEB-E410-C4FE03C54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736600"/>
            <a:ext cx="16916400" cy="9017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31AFA7E-AAA5-643D-52AB-1AA812937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1651000"/>
            <a:ext cx="16916400" cy="8102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3C95E30-60DF-A4F0-7F25-E21F9804D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35000"/>
            <a:ext cx="16916400" cy="9017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3D8F148-D571-227D-F647-A4CD37506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8636000"/>
            <a:ext cx="16916400" cy="10033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0CC656F-C3C6-4931-39FD-1792372C7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1536700"/>
            <a:ext cx="16916400" cy="127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AD5ED8DC-682E-7A57-7B32-E2ED1B74594C}"/>
              </a:ext>
            </a:extLst>
          </p:cNvPr>
          <p:cNvSpPr txBox="1"/>
          <p:nvPr/>
        </p:nvSpPr>
        <p:spPr>
          <a:xfrm>
            <a:off x="11595100" y="9906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4F565C"/>
                </a:solidFill>
                <a:latin typeface="Catamaran Medium"/>
              </a:rPr>
              <a:t>QUICK AND EASY EDITING FOR BEGINNERS PRESENTATION TEMPLATES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FDFCBD1C-E705-DB58-4FEC-BFEFCAB718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990600"/>
            <a:ext cx="190500" cy="1905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E78A03B8-8AD1-5114-CBB8-27D525E372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" y="990600"/>
            <a:ext cx="190500" cy="190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19C6CE5F-2DE2-EFB0-F3AF-CD9C613189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9300" y="990600"/>
            <a:ext cx="190500" cy="1905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B27812A0-0EC1-931D-6890-4121C7AA28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9900" y="5600700"/>
            <a:ext cx="8242300" cy="127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AFEE3E75-0F23-AE58-5915-C6B45C1FCBE0}"/>
              </a:ext>
            </a:extLst>
          </p:cNvPr>
          <p:cNvSpPr txBox="1"/>
          <p:nvPr/>
        </p:nvSpPr>
        <p:spPr>
          <a:xfrm>
            <a:off x="6388100" y="90551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FFFFFF"/>
                </a:solidFill>
                <a:latin typeface="Catamaran Medium"/>
              </a:rPr>
              <a:t>WWW.MIRICOMPANY.COM</a:t>
            </a:r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D723B815-BE83-4E74-A5E9-6D467491A2E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28E3150F-11E3-4C6B-5E0C-44DE0C62CF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4000" y="1955800"/>
            <a:ext cx="6985000" cy="1117600"/>
          </a:xfrm>
          <a:prstGeom prst="rect">
            <a:avLst/>
          </a:prstGeom>
        </p:spPr>
      </p:pic>
      <p:sp>
        <p:nvSpPr>
          <p:cNvPr id="21" name="TextBox 21">
            <a:extLst>
              <a:ext uri="{FF2B5EF4-FFF2-40B4-BE49-F238E27FC236}">
                <a16:creationId xmlns:a16="http://schemas.microsoft.com/office/drawing/2014/main" id="{9987A968-1312-0F16-DD64-705DA6E75A02}"/>
              </a:ext>
            </a:extLst>
          </p:cNvPr>
          <p:cNvSpPr txBox="1"/>
          <p:nvPr/>
        </p:nvSpPr>
        <p:spPr>
          <a:xfrm>
            <a:off x="2565400" y="2197100"/>
            <a:ext cx="51562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3400" b="0" i="0" u="none" strike="noStrike" dirty="0">
              <a:solidFill>
                <a:srgbClr val="4F565C"/>
              </a:solidFill>
              <a:ea typeface="NanumSquare ExtraBold"/>
            </a:endParaRPr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01AC7C44-204B-C929-562B-7A581911103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>
            <a:extLst>
              <a:ext uri="{FF2B5EF4-FFF2-40B4-BE49-F238E27FC236}">
                <a16:creationId xmlns:a16="http://schemas.microsoft.com/office/drawing/2014/main" id="{0B59F36E-217A-54FD-0917-C38EAFDCF6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43100" y="2298700"/>
            <a:ext cx="406400" cy="419100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56980C24-53A9-6146-E5E6-C10808AB362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7785100" y="2425700"/>
            <a:ext cx="317500" cy="1778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A0F30E2-C201-1D28-6BD6-44F5EA429A1D}"/>
              </a:ext>
            </a:extLst>
          </p:cNvPr>
          <p:cNvSpPr txBox="1"/>
          <p:nvPr/>
        </p:nvSpPr>
        <p:spPr>
          <a:xfrm>
            <a:off x="2451100" y="2328707"/>
            <a:ext cx="6388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프로젝트 기술 스택 및 환경 </a:t>
            </a:r>
            <a:r>
              <a:rPr lang="en-US" altLang="ko-KR" sz="2400" dirty="0"/>
              <a:t>(Technology Stack)</a:t>
            </a:r>
            <a:endParaRPr lang="ko-KR" altLang="en-US" sz="2400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7532161-E21E-DB25-7BDB-D7AF37004E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128481"/>
              </p:ext>
            </p:extLst>
          </p:nvPr>
        </p:nvGraphicFramePr>
        <p:xfrm>
          <a:off x="1828800" y="3221915"/>
          <a:ext cx="14401800" cy="43205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45083">
                  <a:extLst>
                    <a:ext uri="{9D8B030D-6E8A-4147-A177-3AD203B41FA5}">
                      <a16:colId xmlns:a16="http://schemas.microsoft.com/office/drawing/2014/main" val="4211817923"/>
                    </a:ext>
                  </a:extLst>
                </a:gridCol>
                <a:gridCol w="2893206">
                  <a:extLst>
                    <a:ext uri="{9D8B030D-6E8A-4147-A177-3AD203B41FA5}">
                      <a16:colId xmlns:a16="http://schemas.microsoft.com/office/drawing/2014/main" val="172605028"/>
                    </a:ext>
                  </a:extLst>
                </a:gridCol>
                <a:gridCol w="8263511">
                  <a:extLst>
                    <a:ext uri="{9D8B030D-6E8A-4147-A177-3AD203B41FA5}">
                      <a16:colId xmlns:a16="http://schemas.microsoft.com/office/drawing/2014/main" val="4083083907"/>
                    </a:ext>
                  </a:extLst>
                </a:gridCol>
              </a:tblGrid>
              <a:tr h="46044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/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/>
                        <a:t>기술 </a:t>
                      </a:r>
                      <a:r>
                        <a:rPr lang="en-US" altLang="ko-KR" dirty="0"/>
                        <a:t>/ </a:t>
                      </a:r>
                      <a:r>
                        <a:rPr lang="ko-KR" altLang="en-US" dirty="0"/>
                        <a:t>도구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/>
                        <a:t>상세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552860"/>
                  </a:ext>
                </a:extLst>
              </a:tr>
              <a:tr h="11353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1" dirty="0" err="1"/>
                        <a:t>백엔드</a:t>
                      </a:r>
                      <a:r>
                        <a:rPr lang="ko-KR" altLang="en-US" b="1" dirty="0"/>
                        <a:t> </a:t>
                      </a:r>
                      <a:r>
                        <a:rPr lang="en-US" altLang="ko-KR" b="1" dirty="0"/>
                        <a:t>(</a:t>
                      </a:r>
                      <a:r>
                        <a:rPr lang="en-US" b="1" dirty="0"/>
                        <a:t>Backend)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/>
                        <a:t>Spring Boot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dirty="0"/>
                        <a:t>RESTful API </a:t>
                      </a:r>
                      <a:r>
                        <a:rPr lang="ko-KR" altLang="en-US" dirty="0"/>
                        <a:t>서버 구축</a:t>
                      </a:r>
                      <a:r>
                        <a:rPr lang="en-US" altLang="ko-KR" dirty="0"/>
                        <a:t>, JWT </a:t>
                      </a:r>
                      <a:r>
                        <a:rPr lang="ko-KR" altLang="en-US" dirty="0"/>
                        <a:t>기반 인증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인가 처리</a:t>
                      </a:r>
                      <a:r>
                        <a:rPr lang="en-US" altLang="ko-KR" dirty="0"/>
                        <a:t>, YAML</a:t>
                      </a:r>
                      <a:r>
                        <a:rPr lang="ko-KR" altLang="en-US" dirty="0"/>
                        <a:t>을 활용한 환경 설정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7619540"/>
                  </a:ext>
                </a:extLst>
              </a:tr>
              <a:tr h="7947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1"/>
                        <a:t>프론트엔드 </a:t>
                      </a:r>
                      <a:r>
                        <a:rPr lang="en-US" altLang="ko-KR" b="1"/>
                        <a:t>(</a:t>
                      </a:r>
                      <a:r>
                        <a:rPr lang="en-US" b="1"/>
                        <a:t>Frontend)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/>
                        <a:t>React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SPA(Single Page Application) </a:t>
                      </a:r>
                      <a:r>
                        <a:rPr lang="ko-KR" altLang="en-US" dirty="0"/>
                        <a:t>개발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컴포넌트 기반 </a:t>
                      </a:r>
                      <a:r>
                        <a:rPr lang="en-US" dirty="0"/>
                        <a:t>UI/UX </a:t>
                      </a:r>
                      <a:r>
                        <a:rPr lang="ko-KR" altLang="en-US" dirty="0"/>
                        <a:t>설계 및 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8916693"/>
                  </a:ext>
                </a:extLst>
              </a:tr>
              <a:tr h="11353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1"/>
                        <a:t>개발 환경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VS Code, IntelliJ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 err="1"/>
                        <a:t>백엔드</a:t>
                      </a:r>
                      <a:r>
                        <a:rPr lang="en-US" altLang="ko-KR" dirty="0"/>
                        <a:t>(IntelliJ)</a:t>
                      </a:r>
                      <a:r>
                        <a:rPr lang="ko-KR" altLang="en-US" dirty="0"/>
                        <a:t>와 </a:t>
                      </a:r>
                      <a:r>
                        <a:rPr lang="ko-KR" altLang="en-US" dirty="0" err="1"/>
                        <a:t>프론트엔드</a:t>
                      </a:r>
                      <a:r>
                        <a:rPr lang="en-US" altLang="ko-KR" dirty="0"/>
                        <a:t>(VS Code) </a:t>
                      </a:r>
                      <a:r>
                        <a:rPr lang="ko-KR" altLang="en-US" dirty="0"/>
                        <a:t>전문 도구 분리 활용을 통한 개발 효율 극대화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014679"/>
                  </a:ext>
                </a:extLst>
              </a:tr>
              <a:tr h="7947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1"/>
                        <a:t>데이터베이스 </a:t>
                      </a:r>
                      <a:r>
                        <a:rPr lang="en-US" altLang="ko-KR" b="1"/>
                        <a:t>(DB)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dirty="0"/>
                        <a:t>MYSQL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/>
                        <a:t>사용자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게시물</a:t>
                      </a:r>
                      <a:r>
                        <a:rPr lang="en-US" altLang="ko-KR" dirty="0"/>
                        <a:t>, 2</a:t>
                      </a:r>
                      <a:r>
                        <a:rPr lang="ko-KR" altLang="en-US" dirty="0"/>
                        <a:t>계층 댓글 데이터 모델링 및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4732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291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7D577-9379-91EC-D059-6BC2CDEA2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8409E64-3B8A-4472-857D-FDC469825F1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92FC3994-F9F3-BD48-C6BA-D7367DFEC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838200"/>
            <a:ext cx="16916400" cy="9017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7BB2900-2D79-1FD6-C4D6-F11EE4586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790700"/>
            <a:ext cx="16916400" cy="806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B2633A3-8790-9E81-5727-A7EF84D91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736600"/>
            <a:ext cx="16916400" cy="9017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77191D3-10A8-6072-2ED5-8C04CE906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1651000"/>
            <a:ext cx="16916400" cy="8102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6D7E8E48-773F-255D-D720-0EDAEA447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35000"/>
            <a:ext cx="16916400" cy="9017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2EFEC99-69D6-7DB8-C01B-12C39BB3D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536700"/>
            <a:ext cx="16916400" cy="8102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EBEA169-0E75-317C-F514-A5348C8232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1536700"/>
            <a:ext cx="16916400" cy="127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7270587F-4746-C2CD-CDA4-FD6ABDBEF3A3}"/>
              </a:ext>
            </a:extLst>
          </p:cNvPr>
          <p:cNvSpPr txBox="1"/>
          <p:nvPr/>
        </p:nvSpPr>
        <p:spPr>
          <a:xfrm>
            <a:off x="11595100" y="9906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4F565C"/>
                </a:solidFill>
                <a:latin typeface="Catamaran Medium"/>
              </a:rPr>
              <a:t>QUICK AND EASY EDITING FOR BEGINNERS PRESENTATION TEMPLATES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C4AB82D8-A529-79DB-8EEF-023E7546C8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990600"/>
            <a:ext cx="190500" cy="190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CDB1325F-01BF-E0BF-79B3-8D82DB2E35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" y="990600"/>
            <a:ext cx="190500" cy="1905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9823CFE8-BBDC-7AD2-46FE-0C8DDAB596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9300" y="990600"/>
            <a:ext cx="190500" cy="1905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8D018E2A-07AF-9CFF-2C23-49044A331AC5}"/>
              </a:ext>
            </a:extLst>
          </p:cNvPr>
          <p:cNvSpPr txBox="1"/>
          <p:nvPr/>
        </p:nvSpPr>
        <p:spPr>
          <a:xfrm>
            <a:off x="6388100" y="90551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FFFFFF"/>
                </a:solidFill>
                <a:latin typeface="Catamaran Medium"/>
              </a:rPr>
              <a:t>WWW.MIRICOMPANY.COM</a:t>
            </a:r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90BFBDDE-8355-FF8C-141D-8C9D49E29C9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>
            <a:extLst>
              <a:ext uri="{FF2B5EF4-FFF2-40B4-BE49-F238E27FC236}">
                <a16:creationId xmlns:a16="http://schemas.microsoft.com/office/drawing/2014/main" id="{80302D01-A262-54D9-3877-90297A83B6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5900" y="6235700"/>
            <a:ext cx="12776200" cy="15875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E928DD4A-3FC7-C44B-471C-5AEE129459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40100" y="6731000"/>
            <a:ext cx="571500" cy="5969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D48F24A4-DF81-64D4-3148-6908F4AE63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14541500" y="6908800"/>
            <a:ext cx="431800" cy="241300"/>
          </a:xfrm>
          <a:prstGeom prst="rect">
            <a:avLst/>
          </a:prstGeom>
        </p:spPr>
      </p:pic>
      <p:sp>
        <p:nvSpPr>
          <p:cNvPr id="20" name="TextBox 20">
            <a:extLst>
              <a:ext uri="{FF2B5EF4-FFF2-40B4-BE49-F238E27FC236}">
                <a16:creationId xmlns:a16="http://schemas.microsoft.com/office/drawing/2014/main" id="{8BE63492-46CF-0E87-AD2B-ED7DC9669D19}"/>
              </a:ext>
            </a:extLst>
          </p:cNvPr>
          <p:cNvSpPr txBox="1"/>
          <p:nvPr/>
        </p:nvSpPr>
        <p:spPr>
          <a:xfrm>
            <a:off x="3975100" y="6591300"/>
            <a:ext cx="10350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800" b="0" i="0" u="none" strike="noStrike" dirty="0">
                <a:solidFill>
                  <a:srgbClr val="4F565C"/>
                </a:solidFill>
                <a:ea typeface="NanumSquare ExtraBold"/>
              </a:rPr>
              <a:t>프로그램 설계</a:t>
            </a:r>
            <a:r>
              <a:rPr lang="en-US" altLang="ko-KR" sz="4800" b="0" i="0" u="none" strike="noStrike" dirty="0">
                <a:solidFill>
                  <a:srgbClr val="4F565C"/>
                </a:solidFill>
                <a:ea typeface="NanumSquare ExtraBold"/>
              </a:rPr>
              <a:t>(</a:t>
            </a:r>
            <a:r>
              <a:rPr lang="ko-KR" altLang="en-US" sz="4800" b="0" i="0" u="none" strike="noStrike" dirty="0">
                <a:solidFill>
                  <a:srgbClr val="4F565C"/>
                </a:solidFill>
                <a:ea typeface="NanumSquare ExtraBold"/>
              </a:rPr>
              <a:t>산출물 </a:t>
            </a:r>
            <a:r>
              <a:rPr lang="en-US" altLang="ko-KR" sz="4800" b="0" i="0" u="none" strike="noStrike" dirty="0">
                <a:solidFill>
                  <a:srgbClr val="4F565C"/>
                </a:solidFill>
                <a:ea typeface="NanumSquare ExtraBold"/>
              </a:rPr>
              <a:t>–</a:t>
            </a:r>
            <a:r>
              <a:rPr lang="ko-KR" altLang="en-US" sz="4800" b="0" i="0" u="none" strike="noStrike" dirty="0">
                <a:solidFill>
                  <a:srgbClr val="4F565C"/>
                </a:solidFill>
                <a:ea typeface="NanumSquare ExtraBold"/>
              </a:rPr>
              <a:t>기능</a:t>
            </a:r>
            <a:r>
              <a:rPr lang="en-US" altLang="ko-KR" sz="4800" b="0" i="0" u="none" strike="noStrike" dirty="0">
                <a:solidFill>
                  <a:srgbClr val="4F565C"/>
                </a:solidFill>
                <a:ea typeface="NanumSquare ExtraBold"/>
              </a:rPr>
              <a:t>, DB, UI/UX </a:t>
            </a:r>
            <a:r>
              <a:rPr lang="ko-KR" altLang="en-US" sz="4800" b="0" i="0" u="none" strike="noStrike" dirty="0">
                <a:solidFill>
                  <a:srgbClr val="4F565C"/>
                </a:solidFill>
                <a:ea typeface="NanumSquare ExtraBold"/>
              </a:rPr>
              <a:t>등</a:t>
            </a:r>
            <a:endParaRPr lang="en-US" sz="4800" b="0" i="0" u="none" strike="noStrike" dirty="0">
              <a:solidFill>
                <a:srgbClr val="4F565C"/>
              </a:solidFill>
              <a:latin typeface="NanumSquare Extra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D95886-363F-FE1B-B9BA-89E5C05359C9}"/>
              </a:ext>
            </a:extLst>
          </p:cNvPr>
          <p:cNvSpPr txBox="1"/>
          <p:nvPr/>
        </p:nvSpPr>
        <p:spPr>
          <a:xfrm>
            <a:off x="5867400" y="2737852"/>
            <a:ext cx="8255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b="1" dirty="0">
                <a:solidFill>
                  <a:schemeClr val="bg1"/>
                </a:solidFill>
              </a:rPr>
              <a:t>04 - 1</a:t>
            </a:r>
            <a:endParaRPr lang="ko-KR" altLang="en-US" sz="20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073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41CB0-8A9A-3978-8C8C-1E90E4EA9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3158E40-0985-8F22-21C7-920F8CC5897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1A02A911-AFCD-97CD-1B6E-1B862462F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838200"/>
            <a:ext cx="16916400" cy="9017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04EFE07-AF62-6525-27F2-7DD8BF9A0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790700"/>
            <a:ext cx="16916400" cy="806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0116374-A3EE-A21E-9A26-3F58AA345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736600"/>
            <a:ext cx="16916400" cy="9017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034DD37-3BAA-5926-E41A-2E335862B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1651000"/>
            <a:ext cx="16916400" cy="8102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BB0D1DA-1DB8-E90D-90B3-10EA85AF96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50" y="736600"/>
            <a:ext cx="16916400" cy="9017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67EB8AE-ED5A-120B-43C6-99F38E385A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8636000"/>
            <a:ext cx="16916400" cy="10033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5FD15E2-0628-1295-417A-19A47C59B6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1536700"/>
            <a:ext cx="16916400" cy="127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57EF5022-E8A1-224A-55AB-170FA0A82128}"/>
              </a:ext>
            </a:extLst>
          </p:cNvPr>
          <p:cNvSpPr txBox="1"/>
          <p:nvPr/>
        </p:nvSpPr>
        <p:spPr>
          <a:xfrm>
            <a:off x="11595100" y="9906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4F565C"/>
                </a:solidFill>
                <a:latin typeface="Catamaran Medium"/>
              </a:rPr>
              <a:t>QUICK AND EASY EDITING FOR BEGINNERS PRESENTATION TEMPLATES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F22DD45F-BB70-72EF-1AC6-F8E41BABA7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990600"/>
            <a:ext cx="190500" cy="1905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860A4C6D-E411-AC46-BC63-9CB82FBCFB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" y="990600"/>
            <a:ext cx="190500" cy="190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710E499B-29E5-7B38-8470-62EC06AD9E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9300" y="990600"/>
            <a:ext cx="190500" cy="1905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D3F7C6E1-E63C-AF14-CDF6-17A228E2C0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9900" y="5600700"/>
            <a:ext cx="8242300" cy="127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BE135ADE-EE0A-0C31-5A6B-708DE95D605F}"/>
              </a:ext>
            </a:extLst>
          </p:cNvPr>
          <p:cNvSpPr txBox="1"/>
          <p:nvPr/>
        </p:nvSpPr>
        <p:spPr>
          <a:xfrm>
            <a:off x="6388100" y="90551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FFFFFF"/>
                </a:solidFill>
                <a:latin typeface="Catamaran Medium"/>
              </a:rPr>
              <a:t>WWW.MIRICOMPANY.COM</a:t>
            </a:r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B061E7A7-D367-A4FB-849D-CCA8A36D11D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21" name="TextBox 21">
            <a:extLst>
              <a:ext uri="{FF2B5EF4-FFF2-40B4-BE49-F238E27FC236}">
                <a16:creationId xmlns:a16="http://schemas.microsoft.com/office/drawing/2014/main" id="{D32DF85D-E5CB-C089-5EAB-BBDAC1C26A1E}"/>
              </a:ext>
            </a:extLst>
          </p:cNvPr>
          <p:cNvSpPr txBox="1"/>
          <p:nvPr/>
        </p:nvSpPr>
        <p:spPr>
          <a:xfrm>
            <a:off x="2565400" y="2197100"/>
            <a:ext cx="51562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3400" b="0" i="0" u="none" strike="noStrike" dirty="0">
              <a:solidFill>
                <a:srgbClr val="4F565C"/>
              </a:solidFill>
              <a:ea typeface="NanumSquare ExtraBold"/>
            </a:endParaRPr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0E033CC9-F152-367C-3C20-BADF4A20FE5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19133206-0181-7504-5060-72C7D92E12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706430"/>
              </p:ext>
            </p:extLst>
          </p:nvPr>
        </p:nvGraphicFramePr>
        <p:xfrm>
          <a:off x="2209800" y="2603499"/>
          <a:ext cx="13804900" cy="5829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6579">
                  <a:extLst>
                    <a:ext uri="{9D8B030D-6E8A-4147-A177-3AD203B41FA5}">
                      <a16:colId xmlns:a16="http://schemas.microsoft.com/office/drawing/2014/main" val="410874050"/>
                    </a:ext>
                  </a:extLst>
                </a:gridCol>
                <a:gridCol w="2908786">
                  <a:extLst>
                    <a:ext uri="{9D8B030D-6E8A-4147-A177-3AD203B41FA5}">
                      <a16:colId xmlns:a16="http://schemas.microsoft.com/office/drawing/2014/main" val="1419254019"/>
                    </a:ext>
                  </a:extLst>
                </a:gridCol>
                <a:gridCol w="7476185">
                  <a:extLst>
                    <a:ext uri="{9D8B030D-6E8A-4147-A177-3AD203B41FA5}">
                      <a16:colId xmlns:a16="http://schemas.microsoft.com/office/drawing/2014/main" val="1896789732"/>
                    </a:ext>
                  </a:extLst>
                </a:gridCol>
                <a:gridCol w="1403350">
                  <a:extLst>
                    <a:ext uri="{9D8B030D-6E8A-4147-A177-3AD203B41FA5}">
                      <a16:colId xmlns:a16="http://schemas.microsoft.com/office/drawing/2014/main" val="2283425040"/>
                    </a:ext>
                  </a:extLst>
                </a:gridCol>
              </a:tblGrid>
              <a:tr h="570090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 dirty="0">
                          <a:solidFill>
                            <a:srgbClr val="FFFFFF"/>
                          </a:solidFill>
                          <a:effectLst/>
                        </a:rPr>
                        <a:t>분류</a:t>
                      </a:r>
                      <a:endParaRPr lang="ko-KR" altLang="en-US" b="0" dirty="0">
                        <a:solidFill>
                          <a:srgbClr val="FFFFFF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 dirty="0">
                          <a:solidFill>
                            <a:srgbClr val="FFFFFF"/>
                          </a:solidFill>
                          <a:effectLst/>
                        </a:rPr>
                        <a:t>기능 </a:t>
                      </a:r>
                      <a:r>
                        <a:rPr lang="en-US" altLang="ko-KR" b="0" dirty="0">
                          <a:solidFill>
                            <a:srgbClr val="FFFFFF"/>
                          </a:solidFill>
                          <a:effectLst/>
                        </a:rPr>
                        <a:t>(</a:t>
                      </a:r>
                      <a:r>
                        <a:rPr lang="en-US" b="0" dirty="0">
                          <a:solidFill>
                            <a:srgbClr val="FFFFFF"/>
                          </a:solidFill>
                          <a:effectLst/>
                        </a:rPr>
                        <a:t>User Story)</a:t>
                      </a:r>
                      <a:endParaRPr lang="en-US" b="0" dirty="0">
                        <a:solidFill>
                          <a:srgbClr val="FFFFFF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 dirty="0">
                          <a:solidFill>
                            <a:srgbClr val="FFFFFF"/>
                          </a:solidFill>
                          <a:effectLst/>
                        </a:rPr>
                        <a:t>핵심 구현 내용 및 기술적 난이도</a:t>
                      </a:r>
                      <a:endParaRPr lang="ko-KR" altLang="en-US" b="0" dirty="0">
                        <a:solidFill>
                          <a:srgbClr val="FFFFFF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 dirty="0">
                          <a:solidFill>
                            <a:srgbClr val="FFFFFF"/>
                          </a:solidFill>
                          <a:effectLst/>
                        </a:rPr>
                        <a:t>담당자</a:t>
                      </a:r>
                      <a:endParaRPr lang="ko-KR" altLang="en-US" b="0" dirty="0">
                        <a:solidFill>
                          <a:srgbClr val="FFFFFF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6734581"/>
                  </a:ext>
                </a:extLst>
              </a:tr>
              <a:tr h="505130">
                <a:tc row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회원 관리</a:t>
                      </a:r>
                      <a:endParaRPr lang="ko-KR" altLang="en-US" b="0" dirty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회원가입</a:t>
                      </a:r>
                      <a:r>
                        <a:rPr lang="en-US" altLang="ko-KR" b="0" dirty="0">
                          <a:solidFill>
                            <a:srgbClr val="434343"/>
                          </a:solidFill>
                          <a:effectLst/>
                        </a:rPr>
                        <a:t>/</a:t>
                      </a: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로그인</a:t>
                      </a:r>
                      <a:r>
                        <a:rPr lang="en-US" altLang="ko-KR" b="0" dirty="0">
                          <a:solidFill>
                            <a:srgbClr val="434343"/>
                          </a:solidFill>
                          <a:effectLst/>
                        </a:rPr>
                        <a:t>/</a:t>
                      </a: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인가</a:t>
                      </a:r>
                      <a:endParaRPr lang="ko-KR" altLang="en-US" b="0" dirty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>
                          <a:solidFill>
                            <a:srgbClr val="434343"/>
                          </a:solidFill>
                          <a:effectLst/>
                        </a:rPr>
                        <a:t>유저 </a:t>
                      </a:r>
                      <a:r>
                        <a:rPr lang="en-US" altLang="ko-KR" b="0">
                          <a:solidFill>
                            <a:srgbClr val="434343"/>
                          </a:solidFill>
                          <a:effectLst/>
                        </a:rPr>
                        <a:t>ID </a:t>
                      </a:r>
                      <a:r>
                        <a:rPr lang="ko-KR" altLang="en-US" b="0">
                          <a:solidFill>
                            <a:srgbClr val="434343"/>
                          </a:solidFill>
                          <a:effectLst/>
                        </a:rPr>
                        <a:t>및 이메일 중복 체크 </a:t>
                      </a:r>
                      <a:r>
                        <a:rPr lang="en-US" altLang="ko-KR" b="0">
                          <a:solidFill>
                            <a:srgbClr val="434343"/>
                          </a:solidFill>
                          <a:effectLst/>
                        </a:rPr>
                        <a:t>/ </a:t>
                      </a:r>
                      <a:r>
                        <a:rPr lang="ko-KR" altLang="en-US" b="0">
                          <a:solidFill>
                            <a:srgbClr val="434343"/>
                          </a:solidFill>
                          <a:effectLst/>
                        </a:rPr>
                        <a:t>비밀번호 민감 데이터 암호화 저장 </a:t>
                      </a:r>
                      <a:r>
                        <a:rPr lang="en-US" altLang="ko-KR" b="0">
                          <a:solidFill>
                            <a:srgbClr val="434343"/>
                          </a:solidFill>
                          <a:effectLst/>
                        </a:rPr>
                        <a:t>/ JWT </a:t>
                      </a:r>
                      <a:r>
                        <a:rPr lang="ko-KR" altLang="en-US" b="0">
                          <a:solidFill>
                            <a:srgbClr val="434343"/>
                          </a:solidFill>
                          <a:effectLst/>
                        </a:rPr>
                        <a:t>기반 인증 토큰 발급 및 세션 관리</a:t>
                      </a:r>
                      <a:endParaRPr lang="ko-KR" altLang="en-US" b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>
                          <a:solidFill>
                            <a:srgbClr val="434343"/>
                          </a:solidFill>
                          <a:effectLst/>
                        </a:rPr>
                        <a:t>해성</a:t>
                      </a:r>
                      <a:endParaRPr lang="ko-KR" altLang="en-US" b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1528745"/>
                  </a:ext>
                </a:extLst>
              </a:tr>
              <a:tr h="505130">
                <a:tc vMerge="1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>
                          <a:solidFill>
                            <a:srgbClr val="434343"/>
                          </a:solidFill>
                          <a:effectLst/>
                        </a:rPr>
                        <a:t>유저 권한 관리</a:t>
                      </a:r>
                      <a:endParaRPr lang="ko-KR" altLang="en-US" b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b="0" dirty="0">
                          <a:solidFill>
                            <a:srgbClr val="434343"/>
                          </a:solidFill>
                          <a:effectLst/>
                        </a:rPr>
                        <a:t>USER </a:t>
                      </a: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및 </a:t>
                      </a:r>
                      <a:r>
                        <a:rPr lang="en-US" altLang="ko-KR" b="0" dirty="0">
                          <a:solidFill>
                            <a:srgbClr val="434343"/>
                          </a:solidFill>
                          <a:effectLst/>
                        </a:rPr>
                        <a:t>ADMIN </a:t>
                      </a: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권한 분리 설계 </a:t>
                      </a:r>
                      <a:r>
                        <a:rPr lang="en-US" altLang="ko-KR" b="0" dirty="0">
                          <a:solidFill>
                            <a:srgbClr val="434343"/>
                          </a:solidFill>
                          <a:effectLst/>
                        </a:rPr>
                        <a:t>/ </a:t>
                      </a: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인가</a:t>
                      </a:r>
                      <a:r>
                        <a:rPr lang="en-US" altLang="ko-KR" b="0" dirty="0">
                          <a:solidFill>
                            <a:srgbClr val="434343"/>
                          </a:solidFill>
                          <a:effectLst/>
                        </a:rPr>
                        <a:t>(Authorization) </a:t>
                      </a: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필터를 통한 접근 제어</a:t>
                      </a:r>
                      <a:endParaRPr lang="ko-KR" altLang="en-US" b="0" dirty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>
                          <a:solidFill>
                            <a:srgbClr val="434343"/>
                          </a:solidFill>
                          <a:effectLst/>
                        </a:rPr>
                        <a:t>해성</a:t>
                      </a:r>
                      <a:endParaRPr lang="ko-KR" altLang="en-US" b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5235955"/>
                  </a:ext>
                </a:extLst>
              </a:tr>
              <a:tr h="505130">
                <a:tc rowSpan="3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게시글 조회</a:t>
                      </a:r>
                      <a:endParaRPr lang="ko-KR" altLang="en-US" b="0" dirty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>
                          <a:solidFill>
                            <a:srgbClr val="434343"/>
                          </a:solidFill>
                          <a:effectLst/>
                        </a:rPr>
                        <a:t>테이블 뷰 및 페이징</a:t>
                      </a:r>
                      <a:endParaRPr lang="ko-KR" altLang="en-US" b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대량 데이터 처리를 위한 </a:t>
                      </a:r>
                      <a:r>
                        <a:rPr lang="en-US" altLang="ko-KR" b="0" dirty="0">
                          <a:solidFill>
                            <a:srgbClr val="434343"/>
                          </a:solidFill>
                          <a:effectLst/>
                        </a:rPr>
                        <a:t>DB </a:t>
                      </a: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쿼리 최적화 </a:t>
                      </a:r>
                      <a:r>
                        <a:rPr lang="en-US" altLang="ko-KR" b="0" dirty="0">
                          <a:solidFill>
                            <a:srgbClr val="434343"/>
                          </a:solidFill>
                          <a:effectLst/>
                        </a:rPr>
                        <a:t>/ </a:t>
                      </a:r>
                      <a:r>
                        <a:rPr lang="ko-KR" altLang="en-US" b="0" dirty="0" err="1">
                          <a:solidFill>
                            <a:srgbClr val="434343"/>
                          </a:solidFill>
                          <a:effectLst/>
                        </a:rPr>
                        <a:t>페이지네이션</a:t>
                      </a:r>
                      <a:r>
                        <a:rPr lang="en-US" altLang="ko-KR" b="0" dirty="0">
                          <a:solidFill>
                            <a:srgbClr val="434343"/>
                          </a:solidFill>
                          <a:effectLst/>
                        </a:rPr>
                        <a:t>(Paging) </a:t>
                      </a: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로직 구현</a:t>
                      </a:r>
                      <a:endParaRPr lang="ko-KR" altLang="en-US" b="0" dirty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>
                          <a:solidFill>
                            <a:srgbClr val="434343"/>
                          </a:solidFill>
                          <a:effectLst/>
                        </a:rPr>
                        <a:t>민우</a:t>
                      </a:r>
                      <a:endParaRPr lang="ko-KR" altLang="en-US" b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745520"/>
                  </a:ext>
                </a:extLst>
              </a:tr>
              <a:tr h="263740">
                <a:tc vMerge="1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>
                          <a:solidFill>
                            <a:srgbClr val="434343"/>
                          </a:solidFill>
                          <a:effectLst/>
                        </a:rPr>
                        <a:t>정렬 및 검색</a:t>
                      </a:r>
                      <a:endParaRPr lang="ko-KR" altLang="en-US" b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조회수</a:t>
                      </a:r>
                      <a:r>
                        <a:rPr lang="en-US" altLang="ko-KR" b="0" dirty="0">
                          <a:solidFill>
                            <a:srgbClr val="434343"/>
                          </a:solidFill>
                          <a:effectLst/>
                        </a:rPr>
                        <a:t>, </a:t>
                      </a: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작성일 등 정렬 기능 </a:t>
                      </a:r>
                      <a:r>
                        <a:rPr lang="en-US" altLang="ko-KR" b="0" dirty="0">
                          <a:solidFill>
                            <a:srgbClr val="434343"/>
                          </a:solidFill>
                          <a:effectLst/>
                        </a:rPr>
                        <a:t>/ </a:t>
                      </a: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해시태그 기반 검색 기능 구현</a:t>
                      </a:r>
                      <a:endParaRPr lang="ko-KR" altLang="en-US" b="0" dirty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>
                          <a:solidFill>
                            <a:srgbClr val="434343"/>
                          </a:solidFill>
                          <a:effectLst/>
                        </a:rPr>
                        <a:t>민우</a:t>
                      </a:r>
                      <a:endParaRPr lang="ko-KR" altLang="en-US" b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1304631"/>
                  </a:ext>
                </a:extLst>
              </a:tr>
              <a:tr h="505130">
                <a:tc vMerge="1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>
                          <a:solidFill>
                            <a:srgbClr val="434343"/>
                          </a:solidFill>
                          <a:effectLst/>
                        </a:rPr>
                        <a:t>조회 권한 제어</a:t>
                      </a:r>
                      <a:endParaRPr lang="ko-KR" altLang="en-US" b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>
                          <a:solidFill>
                            <a:srgbClr val="434343"/>
                          </a:solidFill>
                          <a:effectLst/>
                        </a:rPr>
                        <a:t>비인증 사용자에게는 게시글 조회만 허용하고</a:t>
                      </a:r>
                      <a:r>
                        <a:rPr lang="en-US" altLang="ko-KR" b="0">
                          <a:solidFill>
                            <a:srgbClr val="434343"/>
                          </a:solidFill>
                          <a:effectLst/>
                        </a:rPr>
                        <a:t>, </a:t>
                      </a:r>
                      <a:r>
                        <a:rPr lang="ko-KR" altLang="en-US" b="0">
                          <a:solidFill>
                            <a:srgbClr val="434343"/>
                          </a:solidFill>
                          <a:effectLst/>
                        </a:rPr>
                        <a:t>작성</a:t>
                      </a:r>
                      <a:r>
                        <a:rPr lang="en-US" altLang="ko-KR" b="0">
                          <a:solidFill>
                            <a:srgbClr val="434343"/>
                          </a:solidFill>
                          <a:effectLst/>
                        </a:rPr>
                        <a:t>/</a:t>
                      </a:r>
                      <a:r>
                        <a:rPr lang="ko-KR" altLang="en-US" b="0">
                          <a:solidFill>
                            <a:srgbClr val="434343"/>
                          </a:solidFill>
                          <a:effectLst/>
                        </a:rPr>
                        <a:t>수정</a:t>
                      </a:r>
                      <a:r>
                        <a:rPr lang="en-US" altLang="ko-KR" b="0">
                          <a:solidFill>
                            <a:srgbClr val="434343"/>
                          </a:solidFill>
                          <a:effectLst/>
                        </a:rPr>
                        <a:t>/</a:t>
                      </a:r>
                      <a:r>
                        <a:rPr lang="ko-KR" altLang="en-US" b="0">
                          <a:solidFill>
                            <a:srgbClr val="434343"/>
                          </a:solidFill>
                          <a:effectLst/>
                        </a:rPr>
                        <a:t>삭제 버튼 숨김 처리 </a:t>
                      </a:r>
                      <a:r>
                        <a:rPr lang="en-US" altLang="ko-KR" b="0">
                          <a:solidFill>
                            <a:srgbClr val="434343"/>
                          </a:solidFill>
                          <a:effectLst/>
                        </a:rPr>
                        <a:t>(React </a:t>
                      </a:r>
                      <a:r>
                        <a:rPr lang="ko-KR" altLang="en-US" b="0">
                          <a:solidFill>
                            <a:srgbClr val="434343"/>
                          </a:solidFill>
                          <a:effectLst/>
                        </a:rPr>
                        <a:t>컴포넌트 레벨 제어</a:t>
                      </a:r>
                      <a:r>
                        <a:rPr lang="en-US" altLang="ko-KR" b="0">
                          <a:solidFill>
                            <a:srgbClr val="434343"/>
                          </a:solidFill>
                          <a:effectLst/>
                        </a:rPr>
                        <a:t>)</a:t>
                      </a:r>
                      <a:endParaRPr lang="en-US" altLang="ko-KR" b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지수</a:t>
                      </a:r>
                      <a:r>
                        <a:rPr lang="en-US" altLang="ko-KR" b="0" dirty="0">
                          <a:solidFill>
                            <a:srgbClr val="434343"/>
                          </a:solidFill>
                          <a:effectLst/>
                        </a:rPr>
                        <a:t>, </a:t>
                      </a: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예빈</a:t>
                      </a:r>
                      <a:endParaRPr lang="ko-KR" altLang="en-US" b="0" dirty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5866520"/>
                  </a:ext>
                </a:extLst>
              </a:tr>
              <a:tr h="505130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>
                          <a:solidFill>
                            <a:srgbClr val="434343"/>
                          </a:solidFill>
                          <a:effectLst/>
                        </a:rPr>
                        <a:t>게시글 </a:t>
                      </a:r>
                      <a:r>
                        <a:rPr lang="en-US" b="0">
                          <a:solidFill>
                            <a:srgbClr val="434343"/>
                          </a:solidFill>
                          <a:effectLst/>
                        </a:rPr>
                        <a:t>CRUD</a:t>
                      </a:r>
                      <a:endParaRPr lang="en-US" b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>
                          <a:solidFill>
                            <a:srgbClr val="434343"/>
                          </a:solidFill>
                          <a:effectLst/>
                        </a:rPr>
                        <a:t>등록</a:t>
                      </a:r>
                      <a:r>
                        <a:rPr lang="en-US" altLang="ko-KR" b="0">
                          <a:solidFill>
                            <a:srgbClr val="434343"/>
                          </a:solidFill>
                          <a:effectLst/>
                        </a:rPr>
                        <a:t>/</a:t>
                      </a:r>
                      <a:r>
                        <a:rPr lang="ko-KR" altLang="en-US" b="0">
                          <a:solidFill>
                            <a:srgbClr val="434343"/>
                          </a:solidFill>
                          <a:effectLst/>
                        </a:rPr>
                        <a:t>수정</a:t>
                      </a:r>
                      <a:r>
                        <a:rPr lang="en-US" altLang="ko-KR" b="0">
                          <a:solidFill>
                            <a:srgbClr val="434343"/>
                          </a:solidFill>
                          <a:effectLst/>
                        </a:rPr>
                        <a:t>/</a:t>
                      </a:r>
                      <a:r>
                        <a:rPr lang="ko-KR" altLang="en-US" b="0">
                          <a:solidFill>
                            <a:srgbClr val="434343"/>
                          </a:solidFill>
                          <a:effectLst/>
                        </a:rPr>
                        <a:t>삭제</a:t>
                      </a:r>
                      <a:endParaRPr lang="ko-KR" altLang="en-US" b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게시글 본문 및 정보</a:t>
                      </a:r>
                      <a:r>
                        <a:rPr lang="en-US" altLang="ko-KR" b="0" dirty="0">
                          <a:solidFill>
                            <a:srgbClr val="434343"/>
                          </a:solidFill>
                          <a:effectLst/>
                        </a:rPr>
                        <a:t>(</a:t>
                      </a: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글 번호</a:t>
                      </a:r>
                      <a:r>
                        <a:rPr lang="en-US" altLang="ko-KR" b="0" dirty="0">
                          <a:solidFill>
                            <a:srgbClr val="434343"/>
                          </a:solidFill>
                          <a:effectLst/>
                        </a:rPr>
                        <a:t>, </a:t>
                      </a: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조회수</a:t>
                      </a:r>
                      <a:r>
                        <a:rPr lang="en-US" altLang="ko-KR" b="0" dirty="0">
                          <a:solidFill>
                            <a:srgbClr val="434343"/>
                          </a:solidFill>
                          <a:effectLst/>
                        </a:rPr>
                        <a:t>, </a:t>
                      </a: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작성자 등</a:t>
                      </a:r>
                      <a:r>
                        <a:rPr lang="en-US" altLang="ko-KR" b="0" dirty="0">
                          <a:solidFill>
                            <a:srgbClr val="434343"/>
                          </a:solidFill>
                          <a:effectLst/>
                        </a:rPr>
                        <a:t>) DB </a:t>
                      </a: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연동 </a:t>
                      </a:r>
                      <a:r>
                        <a:rPr lang="en-US" altLang="ko-KR" b="0" dirty="0">
                          <a:solidFill>
                            <a:srgbClr val="434343"/>
                          </a:solidFill>
                          <a:effectLst/>
                        </a:rPr>
                        <a:t>/ </a:t>
                      </a: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첨부파일 업로드 및 메타데이터 저장 처리</a:t>
                      </a:r>
                      <a:endParaRPr lang="ko-KR" altLang="en-US" b="0" dirty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지수</a:t>
                      </a:r>
                      <a:endParaRPr lang="ko-KR" altLang="en-US" b="0" dirty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5614583"/>
                  </a:ext>
                </a:extLst>
              </a:tr>
              <a:tr h="505130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>
                          <a:solidFill>
                            <a:srgbClr val="434343"/>
                          </a:solidFill>
                          <a:effectLst/>
                        </a:rPr>
                        <a:t>첨부파일</a:t>
                      </a:r>
                      <a:endParaRPr lang="ko-KR" altLang="en-US" b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>
                          <a:solidFill>
                            <a:srgbClr val="434343"/>
                          </a:solidFill>
                          <a:effectLst/>
                        </a:rPr>
                        <a:t>파일 업로드</a:t>
                      </a:r>
                      <a:endParaRPr lang="ko-KR" altLang="en-US" b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altLang="ko-KR" b="0" dirty="0">
                          <a:solidFill>
                            <a:srgbClr val="434343"/>
                          </a:solidFill>
                          <a:effectLst/>
                        </a:rPr>
                        <a:t>Spring Boot </a:t>
                      </a: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서버의 파일 업로드 미들웨어</a:t>
                      </a:r>
                      <a:r>
                        <a:rPr lang="en-US" altLang="ko-KR" b="0" dirty="0">
                          <a:solidFill>
                            <a:srgbClr val="434343"/>
                          </a:solidFill>
                          <a:effectLst/>
                        </a:rPr>
                        <a:t>(Interceptor) </a:t>
                      </a: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설정 </a:t>
                      </a:r>
                      <a:r>
                        <a:rPr lang="en-US" altLang="ko-KR" b="0" dirty="0">
                          <a:solidFill>
                            <a:srgbClr val="434343"/>
                          </a:solidFill>
                          <a:effectLst/>
                        </a:rPr>
                        <a:t>/ </a:t>
                      </a: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게시글 등록 시 다중 파일 처리</a:t>
                      </a:r>
                      <a:endParaRPr lang="ko-KR" altLang="en-US" b="0" dirty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>
                          <a:solidFill>
                            <a:srgbClr val="434343"/>
                          </a:solidFill>
                          <a:effectLst/>
                        </a:rPr>
                        <a:t>지수</a:t>
                      </a:r>
                      <a:endParaRPr lang="ko-KR" altLang="en-US" b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9940560"/>
                  </a:ext>
                </a:extLst>
              </a:tr>
              <a:tr h="505130">
                <a:tc rowSpan="2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상호작용</a:t>
                      </a:r>
                      <a:endParaRPr lang="ko-KR" altLang="en-US" b="0" dirty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>
                          <a:solidFill>
                            <a:srgbClr val="434343"/>
                          </a:solidFill>
                          <a:effectLst/>
                        </a:rPr>
                        <a:t>댓글 </a:t>
                      </a:r>
                      <a:r>
                        <a:rPr lang="en-US" altLang="ko-KR" b="0">
                          <a:solidFill>
                            <a:srgbClr val="434343"/>
                          </a:solidFill>
                          <a:effectLst/>
                        </a:rPr>
                        <a:t>(2</a:t>
                      </a:r>
                      <a:r>
                        <a:rPr lang="ko-KR" altLang="en-US" b="0">
                          <a:solidFill>
                            <a:srgbClr val="434343"/>
                          </a:solidFill>
                          <a:effectLst/>
                        </a:rPr>
                        <a:t>계층</a:t>
                      </a:r>
                      <a:r>
                        <a:rPr lang="en-US" altLang="ko-KR" b="0">
                          <a:solidFill>
                            <a:srgbClr val="434343"/>
                          </a:solidFill>
                          <a:effectLst/>
                        </a:rPr>
                        <a:t>)</a:t>
                      </a:r>
                      <a:endParaRPr lang="en-US" altLang="ko-KR" b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댓글과 </a:t>
                      </a:r>
                      <a:r>
                        <a:rPr lang="ko-KR" altLang="en-US" b="0" dirty="0" err="1">
                          <a:solidFill>
                            <a:srgbClr val="434343"/>
                          </a:solidFill>
                          <a:effectLst/>
                        </a:rPr>
                        <a:t>대댓글의</a:t>
                      </a: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 </a:t>
                      </a:r>
                      <a:r>
                        <a:rPr lang="en-US" altLang="ko-KR" b="0" dirty="0" err="1">
                          <a:solidFill>
                            <a:srgbClr val="434343"/>
                          </a:solidFill>
                          <a:effectLst/>
                        </a:rPr>
                        <a:t>Parent_ID</a:t>
                      </a:r>
                      <a:r>
                        <a:rPr lang="en-US" altLang="ko-KR" b="0" dirty="0">
                          <a:solidFill>
                            <a:srgbClr val="434343"/>
                          </a:solidFill>
                          <a:effectLst/>
                        </a:rPr>
                        <a:t> </a:t>
                      </a: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관계 설계를 통한 계층 구조 구현 </a:t>
                      </a:r>
                      <a:r>
                        <a:rPr lang="en-US" altLang="ko-KR" b="0" dirty="0">
                          <a:solidFill>
                            <a:srgbClr val="434343"/>
                          </a:solidFill>
                          <a:effectLst/>
                        </a:rPr>
                        <a:t>/ CRUD </a:t>
                      </a: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기능 및 댓글 조회</a:t>
                      </a:r>
                      <a:endParaRPr lang="ko-KR" altLang="en-US" b="0" dirty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>
                          <a:solidFill>
                            <a:srgbClr val="434343"/>
                          </a:solidFill>
                          <a:effectLst/>
                        </a:rPr>
                        <a:t>예빈</a:t>
                      </a:r>
                      <a:endParaRPr lang="ko-KR" altLang="en-US" b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720026"/>
                  </a:ext>
                </a:extLst>
              </a:tr>
              <a:tr h="505130">
                <a:tc vMerge="1">
                  <a:txBody>
                    <a:bodyPr/>
                    <a:lstStyle/>
                    <a:p>
                      <a:pPr algn="ctr" rtl="0" fontAlgn="ctr">
                        <a:buNone/>
                      </a:pPr>
                      <a:endParaRPr lang="ko-KR" altLang="en-US" dirty="0">
                        <a:effectLst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좋아요 </a:t>
                      </a:r>
                      <a:r>
                        <a:rPr lang="en-US" altLang="ko-KR" b="0" dirty="0">
                          <a:solidFill>
                            <a:srgbClr val="434343"/>
                          </a:solidFill>
                          <a:effectLst/>
                        </a:rPr>
                        <a:t>(</a:t>
                      </a:r>
                      <a:r>
                        <a:rPr lang="en-US" b="0" dirty="0">
                          <a:solidFill>
                            <a:srgbClr val="434343"/>
                          </a:solidFill>
                          <a:effectLst/>
                        </a:rPr>
                        <a:t>Like)</a:t>
                      </a:r>
                      <a:endParaRPr lang="en-US" b="0" dirty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>
                          <a:solidFill>
                            <a:srgbClr val="434343"/>
                          </a:solidFill>
                          <a:effectLst/>
                        </a:rPr>
                        <a:t>게시글당 사용자별 좋아요 상태 관리 및 실시간 카운트 업데이트 기능</a:t>
                      </a:r>
                      <a:endParaRPr lang="ko-KR" altLang="en-US" b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예빈</a:t>
                      </a:r>
                      <a:endParaRPr lang="ko-KR" altLang="en-US" b="0" dirty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8756203"/>
                  </a:ext>
                </a:extLst>
              </a:tr>
              <a:tr h="505130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관리 기능</a:t>
                      </a:r>
                      <a:endParaRPr lang="ko-KR" altLang="en-US" b="0" dirty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삭제</a:t>
                      </a:r>
                      <a:r>
                        <a:rPr lang="en-US" altLang="ko-KR" b="0" dirty="0">
                          <a:solidFill>
                            <a:srgbClr val="434343"/>
                          </a:solidFill>
                          <a:effectLst/>
                        </a:rPr>
                        <a:t>/</a:t>
                      </a: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복구</a:t>
                      </a:r>
                      <a:endParaRPr lang="ko-KR" altLang="en-US" b="0" dirty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관리자 권한 확인 후 </a:t>
                      </a:r>
                      <a:r>
                        <a:rPr lang="en-US" altLang="ko-KR" b="0" dirty="0">
                          <a:solidFill>
                            <a:srgbClr val="434343"/>
                          </a:solidFill>
                          <a:effectLst/>
                        </a:rPr>
                        <a:t>Soft Delete (</a:t>
                      </a: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논리적 삭제</a:t>
                      </a:r>
                      <a:r>
                        <a:rPr lang="en-US" altLang="ko-KR" b="0" dirty="0">
                          <a:solidFill>
                            <a:srgbClr val="434343"/>
                          </a:solidFill>
                          <a:effectLst/>
                        </a:rPr>
                        <a:t>) </a:t>
                      </a: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적용 </a:t>
                      </a:r>
                      <a:r>
                        <a:rPr lang="en-US" altLang="ko-KR" b="0" dirty="0">
                          <a:solidFill>
                            <a:srgbClr val="434343"/>
                          </a:solidFill>
                          <a:effectLst/>
                        </a:rPr>
                        <a:t>/ </a:t>
                      </a: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관리자 페이지에서 삭제된 글 복구 기능 제공</a:t>
                      </a:r>
                      <a:endParaRPr lang="ko-KR" altLang="en-US" b="0" dirty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ko-KR" altLang="en-US" b="0" dirty="0">
                          <a:solidFill>
                            <a:srgbClr val="434343"/>
                          </a:solidFill>
                          <a:effectLst/>
                        </a:rPr>
                        <a:t>지수</a:t>
                      </a:r>
                      <a:endParaRPr lang="ko-KR" altLang="en-US" b="0" dirty="0">
                        <a:solidFill>
                          <a:srgbClr val="434343"/>
                        </a:solidFill>
                        <a:effectLst/>
                        <a:latin typeface="Roboto" panose="02000000000000000000" pitchFamily="2" charset="0"/>
                      </a:endParaRPr>
                    </a:p>
                  </a:txBody>
                  <a:tcPr marL="50800" marR="50800" marT="12700" marB="127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954715"/>
                  </a:ext>
                </a:extLst>
              </a:tr>
            </a:tbl>
          </a:graphicData>
        </a:graphic>
      </p:graphicFrame>
      <p:pic>
        <p:nvPicPr>
          <p:cNvPr id="18" name="Picture 20">
            <a:extLst>
              <a:ext uri="{FF2B5EF4-FFF2-40B4-BE49-F238E27FC236}">
                <a16:creationId xmlns:a16="http://schemas.microsoft.com/office/drawing/2014/main" id="{36736184-3B58-FE6E-EC87-EF726C0CDF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8750" y="1599238"/>
            <a:ext cx="6877050" cy="902661"/>
          </a:xfrm>
          <a:prstGeom prst="rect">
            <a:avLst/>
          </a:prstGeom>
        </p:spPr>
      </p:pic>
      <p:pic>
        <p:nvPicPr>
          <p:cNvPr id="27" name="Picture 23">
            <a:extLst>
              <a:ext uri="{FF2B5EF4-FFF2-40B4-BE49-F238E27FC236}">
                <a16:creationId xmlns:a16="http://schemas.microsoft.com/office/drawing/2014/main" id="{DA77740A-AEA6-A93A-E646-E2B04B32A4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7850" y="1942139"/>
            <a:ext cx="406400" cy="419100"/>
          </a:xfrm>
          <a:prstGeom prst="rect">
            <a:avLst/>
          </a:prstGeom>
        </p:spPr>
      </p:pic>
      <p:pic>
        <p:nvPicPr>
          <p:cNvPr id="28" name="Picture 24">
            <a:extLst>
              <a:ext uri="{FF2B5EF4-FFF2-40B4-BE49-F238E27FC236}">
                <a16:creationId xmlns:a16="http://schemas.microsoft.com/office/drawing/2014/main" id="{0F0C5CC7-F804-FCFD-3741-6DAEEBE2C4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7689850" y="2069139"/>
            <a:ext cx="317500" cy="1778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6D1B971-29D6-B410-75B0-8E9AA9BE09A6}"/>
              </a:ext>
            </a:extLst>
          </p:cNvPr>
          <p:cNvSpPr txBox="1"/>
          <p:nvPr/>
        </p:nvSpPr>
        <p:spPr>
          <a:xfrm>
            <a:off x="3305175" y="1838306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기능 </a:t>
            </a:r>
            <a:r>
              <a:rPr lang="en-US" altLang="ko-KR" sz="2400" dirty="0"/>
              <a:t>(Functionality)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79933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F5EC4-23B6-3780-65CB-BC5374F65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584699F-125A-B128-D7E9-3489ED12779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E1688A27-509E-644A-BF4B-25C5D48FA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838200"/>
            <a:ext cx="16916400" cy="9017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66E6403-87EA-8A75-0379-C371D9B6D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790700"/>
            <a:ext cx="16916400" cy="806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284E688-AD9F-77DF-968B-29A188779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736600"/>
            <a:ext cx="16916400" cy="9017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9EE3933-147E-F32E-A73C-545BC51F4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1651000"/>
            <a:ext cx="16916400" cy="8102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F951D4E-FA39-2448-88EF-4FBD3A8AF1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35000"/>
            <a:ext cx="16916400" cy="9017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5ABA92D-1819-A90C-21D1-0CD1389972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536700"/>
            <a:ext cx="16916400" cy="8102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FFFDB63-C180-C840-14D7-75E9D1D532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1536700"/>
            <a:ext cx="16916400" cy="127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1D260B33-9AFE-2D5C-C362-E92655634D36}"/>
              </a:ext>
            </a:extLst>
          </p:cNvPr>
          <p:cNvSpPr txBox="1"/>
          <p:nvPr/>
        </p:nvSpPr>
        <p:spPr>
          <a:xfrm>
            <a:off x="11595100" y="9906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4F565C"/>
                </a:solidFill>
                <a:latin typeface="Catamaran Medium"/>
              </a:rPr>
              <a:t>QUICK AND EASY EDITING FOR BEGINNERS PRESENTATION TEMPLATES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C991239E-8735-3F8A-AC32-6CA5690689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990600"/>
            <a:ext cx="190500" cy="190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B918D277-E6A1-7158-8F6D-EA25E5D1EE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" y="990600"/>
            <a:ext cx="190500" cy="1905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98492A55-1DB9-C89D-6A29-5435559A70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9300" y="990600"/>
            <a:ext cx="190500" cy="1905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01049F2F-B560-E83D-8440-2BFDE6B172FE}"/>
              </a:ext>
            </a:extLst>
          </p:cNvPr>
          <p:cNvSpPr txBox="1"/>
          <p:nvPr/>
        </p:nvSpPr>
        <p:spPr>
          <a:xfrm>
            <a:off x="6388100" y="90551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FFFFFF"/>
                </a:solidFill>
                <a:latin typeface="Catamaran Medium"/>
              </a:rPr>
              <a:t>WWW.MIRICOMPANY.COM</a:t>
            </a:r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5329D469-F640-67C4-288F-76142E30A06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>
            <a:extLst>
              <a:ext uri="{FF2B5EF4-FFF2-40B4-BE49-F238E27FC236}">
                <a16:creationId xmlns:a16="http://schemas.microsoft.com/office/drawing/2014/main" id="{53B00D8B-EE19-91BA-8208-3AED5C07D6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5900" y="6235700"/>
            <a:ext cx="12776200" cy="15875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7D024105-1C9B-6EC3-543A-134C13853E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40100" y="6731000"/>
            <a:ext cx="571500" cy="5969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5210C619-216E-E98A-E8DE-D8455D5BA6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14541500" y="6908800"/>
            <a:ext cx="431800" cy="241300"/>
          </a:xfrm>
          <a:prstGeom prst="rect">
            <a:avLst/>
          </a:prstGeom>
        </p:spPr>
      </p:pic>
      <p:sp>
        <p:nvSpPr>
          <p:cNvPr id="20" name="TextBox 20">
            <a:extLst>
              <a:ext uri="{FF2B5EF4-FFF2-40B4-BE49-F238E27FC236}">
                <a16:creationId xmlns:a16="http://schemas.microsoft.com/office/drawing/2014/main" id="{B0025926-53B8-95FB-6C8E-3CB780193B29}"/>
              </a:ext>
            </a:extLst>
          </p:cNvPr>
          <p:cNvSpPr txBox="1"/>
          <p:nvPr/>
        </p:nvSpPr>
        <p:spPr>
          <a:xfrm>
            <a:off x="3975100" y="6591300"/>
            <a:ext cx="10350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800" b="0" i="0" u="none" strike="noStrike" dirty="0">
                <a:solidFill>
                  <a:srgbClr val="4F565C"/>
                </a:solidFill>
                <a:ea typeface="NanumSquare ExtraBold"/>
              </a:rPr>
              <a:t>프로그램 설계</a:t>
            </a:r>
            <a:r>
              <a:rPr lang="en-US" altLang="ko-KR" sz="4800" dirty="0">
                <a:solidFill>
                  <a:srgbClr val="4F565C"/>
                </a:solidFill>
                <a:ea typeface="NanumSquare ExtraBold"/>
              </a:rPr>
              <a:t> </a:t>
            </a:r>
            <a:r>
              <a:rPr lang="en-US" altLang="ko-KR" sz="4800" b="0" i="0" u="none" strike="noStrike" dirty="0">
                <a:solidFill>
                  <a:srgbClr val="4F565C"/>
                </a:solidFill>
                <a:ea typeface="NanumSquare ExtraBold"/>
              </a:rPr>
              <a:t>DB</a:t>
            </a:r>
            <a:endParaRPr lang="en-US" sz="4800" b="0" i="0" u="none" strike="noStrike" dirty="0">
              <a:solidFill>
                <a:srgbClr val="4F565C"/>
              </a:solidFill>
              <a:latin typeface="NanumSquare Extra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FB6D9F-A930-E060-E263-1B21B6C2AFEB}"/>
              </a:ext>
            </a:extLst>
          </p:cNvPr>
          <p:cNvSpPr txBox="1"/>
          <p:nvPr/>
        </p:nvSpPr>
        <p:spPr>
          <a:xfrm>
            <a:off x="4191000" y="2890252"/>
            <a:ext cx="94415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0" b="1" dirty="0">
                <a:solidFill>
                  <a:schemeClr val="bg1"/>
                </a:solidFill>
              </a:rPr>
              <a:t>04 - 2</a:t>
            </a:r>
            <a:endParaRPr lang="ko-KR" altLang="en-US" sz="20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034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765C35E-2B0B-8D5A-F910-8953AD93D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094" y="-685800"/>
            <a:ext cx="42126441" cy="498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5" name="_x609943552">
            <a:extLst>
              <a:ext uri="{FF2B5EF4-FFF2-40B4-BE49-F238E27FC236}">
                <a16:creationId xmlns:a16="http://schemas.microsoft.com/office/drawing/2014/main" id="{278F42B1-1B89-75C6-4996-8E41E00DC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0"/>
            <a:ext cx="14097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621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4ACB3-CF69-1F44-E56E-13FE98AB9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1D29E67-4265-EBDF-D539-1E19FCC7C6F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7A8AB9F4-BB22-7CB7-F9B7-A4A222364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838200"/>
            <a:ext cx="16916400" cy="9017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BB9748B-07DD-1827-CC36-AD398C072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790700"/>
            <a:ext cx="16916400" cy="806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B907643-3E35-CDB4-A609-4E9E969DD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736600"/>
            <a:ext cx="16916400" cy="9017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4924632-E08B-45FB-7B23-0287663DF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1651000"/>
            <a:ext cx="16916400" cy="8102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2227EFA-06C4-2761-F31B-7D8340841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647700"/>
            <a:ext cx="16916400" cy="9017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FE15880-B709-18C8-C7C3-21D052E816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8636000"/>
            <a:ext cx="16916400" cy="10033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D51C591-F877-9557-265F-015498311D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1536700"/>
            <a:ext cx="16916400" cy="127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5A124067-BCB0-0C7D-9AF6-0BAE562E0869}"/>
              </a:ext>
            </a:extLst>
          </p:cNvPr>
          <p:cNvSpPr txBox="1"/>
          <p:nvPr/>
        </p:nvSpPr>
        <p:spPr>
          <a:xfrm>
            <a:off x="11595100" y="9906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4F565C"/>
                </a:solidFill>
                <a:latin typeface="Catamaran Medium"/>
              </a:rPr>
              <a:t>QUICK AND EASY EDITING FOR BEGINNERS PRESENTATION TEMPLATES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C162E47A-21DC-20A5-A04B-E9D3D94FC5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990600"/>
            <a:ext cx="190500" cy="1905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681A01AC-092D-C7AB-4324-B673AB7A4F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" y="990600"/>
            <a:ext cx="190500" cy="190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12DDF3E0-D7FD-97E5-43EF-911112955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9300" y="990600"/>
            <a:ext cx="190500" cy="1905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D86E77E5-9152-BDAC-E935-25BC5D0C85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9900" y="5600700"/>
            <a:ext cx="8242300" cy="127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D7B3B99D-6348-D169-E86D-721707218A1B}"/>
              </a:ext>
            </a:extLst>
          </p:cNvPr>
          <p:cNvSpPr txBox="1"/>
          <p:nvPr/>
        </p:nvSpPr>
        <p:spPr>
          <a:xfrm>
            <a:off x="6388100" y="90551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FFFFFF"/>
                </a:solidFill>
                <a:latin typeface="Catamaran Medium"/>
              </a:rPr>
              <a:t>WWW.MIRICOMPANY.COM</a:t>
            </a:r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D5CCB8A6-D3C7-1B44-47BD-11502C4C846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E4DE5532-0330-E9C6-B420-419AEFABB3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0999" y="1896836"/>
            <a:ext cx="6985000" cy="1117600"/>
          </a:xfrm>
          <a:prstGeom prst="rect">
            <a:avLst/>
          </a:prstGeom>
        </p:spPr>
      </p:pic>
      <p:sp>
        <p:nvSpPr>
          <p:cNvPr id="21" name="TextBox 21">
            <a:extLst>
              <a:ext uri="{FF2B5EF4-FFF2-40B4-BE49-F238E27FC236}">
                <a16:creationId xmlns:a16="http://schemas.microsoft.com/office/drawing/2014/main" id="{84E82578-2955-A62A-09C2-1CB90762C755}"/>
              </a:ext>
            </a:extLst>
          </p:cNvPr>
          <p:cNvSpPr txBox="1"/>
          <p:nvPr/>
        </p:nvSpPr>
        <p:spPr>
          <a:xfrm>
            <a:off x="2565400" y="2197100"/>
            <a:ext cx="51562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3400" b="0" i="0" u="none" strike="noStrike" dirty="0">
              <a:solidFill>
                <a:srgbClr val="4F565C"/>
              </a:solidFill>
              <a:ea typeface="NanumSquare ExtraBold"/>
            </a:endParaRPr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693ED870-2C09-CF65-D918-689ECFE48C3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>
            <a:extLst>
              <a:ext uri="{FF2B5EF4-FFF2-40B4-BE49-F238E27FC236}">
                <a16:creationId xmlns:a16="http://schemas.microsoft.com/office/drawing/2014/main" id="{0FBCB55C-DB1E-B074-96C1-BC3212FAAF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43100" y="2298700"/>
            <a:ext cx="406400" cy="419100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CA5DBE29-B71F-8C38-6335-7C37F58659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7785100" y="2425700"/>
            <a:ext cx="317500" cy="1778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65FA97E-718C-2B26-BD80-C1E375ED7F30}"/>
              </a:ext>
            </a:extLst>
          </p:cNvPr>
          <p:cNvSpPr txBox="1"/>
          <p:nvPr/>
        </p:nvSpPr>
        <p:spPr>
          <a:xfrm>
            <a:off x="2885270" y="2285539"/>
            <a:ext cx="479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모델링 개요 </a:t>
            </a:r>
            <a:r>
              <a:rPr lang="en-US" altLang="ko-KR" dirty="0"/>
              <a:t>(</a:t>
            </a:r>
            <a:r>
              <a:rPr lang="ko-KR" altLang="en-US" dirty="0"/>
              <a:t>전체 </a:t>
            </a:r>
            <a:r>
              <a:rPr lang="en-US" altLang="ko-KR" dirty="0"/>
              <a:t>ERD </a:t>
            </a:r>
            <a:r>
              <a:rPr lang="ko-KR" altLang="en-US" dirty="0"/>
              <a:t>및 테이블 소개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7BA1DE28-B238-0687-FF0C-6FF5E3672D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867654"/>
              </p:ext>
            </p:extLst>
          </p:nvPr>
        </p:nvGraphicFramePr>
        <p:xfrm>
          <a:off x="2698376" y="3204210"/>
          <a:ext cx="13094448" cy="4340860"/>
        </p:xfrm>
        <a:graphic>
          <a:graphicData uri="http://schemas.openxmlformats.org/drawingml/2006/table">
            <a:tbl>
              <a:tblPr/>
              <a:tblGrid>
                <a:gridCol w="2788024">
                  <a:extLst>
                    <a:ext uri="{9D8B030D-6E8A-4147-A177-3AD203B41FA5}">
                      <a16:colId xmlns:a16="http://schemas.microsoft.com/office/drawing/2014/main" val="3359614365"/>
                    </a:ext>
                  </a:extLst>
                </a:gridCol>
                <a:gridCol w="5941608">
                  <a:extLst>
                    <a:ext uri="{9D8B030D-6E8A-4147-A177-3AD203B41FA5}">
                      <a16:colId xmlns:a16="http://schemas.microsoft.com/office/drawing/2014/main" val="2361390142"/>
                    </a:ext>
                  </a:extLst>
                </a:gridCol>
                <a:gridCol w="4364816">
                  <a:extLst>
                    <a:ext uri="{9D8B030D-6E8A-4147-A177-3AD203B41FA5}">
                      <a16:colId xmlns:a16="http://schemas.microsoft.com/office/drawing/2014/main" val="199886495"/>
                    </a:ext>
                  </a:extLst>
                </a:gridCol>
              </a:tblGrid>
              <a:tr h="54260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/>
                        <a:t>엔티티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/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/>
                        <a:t>핵심 관계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349132"/>
                  </a:ext>
                </a:extLst>
              </a:tr>
              <a:tr h="94956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/>
                        <a:t>Users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/>
                        <a:t>모든 회원 정보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인증</a:t>
                      </a:r>
                      <a:r>
                        <a:rPr lang="en-US" altLang="ko-KR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Post, Comment, Like</a:t>
                      </a:r>
                      <a:r>
                        <a:rPr lang="ko-KR" altLang="en-US" dirty="0"/>
                        <a:t>와 </a:t>
                      </a:r>
                      <a:r>
                        <a:rPr lang="en-US" altLang="ko-KR" b="1" dirty="0"/>
                        <a:t>1:</a:t>
                      </a:r>
                      <a:r>
                        <a:rPr lang="en-US" b="1" dirty="0"/>
                        <a:t>N</a:t>
                      </a:r>
                      <a:r>
                        <a:rPr lang="en-US" dirty="0"/>
                        <a:t> </a:t>
                      </a:r>
                      <a:r>
                        <a:rPr lang="ko-KR" altLang="en-US" dirty="0"/>
                        <a:t>관계로 연결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6056185"/>
                  </a:ext>
                </a:extLst>
              </a:tr>
              <a:tr h="94956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/>
                        <a:t>Posts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/>
                        <a:t>게시글 본문 및 기본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Category, File, Hashtag</a:t>
                      </a:r>
                      <a:r>
                        <a:rPr lang="ko-KR" altLang="en-US" dirty="0"/>
                        <a:t>와 </a:t>
                      </a:r>
                      <a:r>
                        <a:rPr lang="en-US" b="1" dirty="0"/>
                        <a:t>N:M </a:t>
                      </a:r>
                      <a:r>
                        <a:rPr lang="ko-KR" altLang="en-US" b="1" dirty="0"/>
                        <a:t>또는 </a:t>
                      </a:r>
                      <a:r>
                        <a:rPr lang="en-US" altLang="ko-KR" b="1" dirty="0"/>
                        <a:t>1:</a:t>
                      </a:r>
                      <a:r>
                        <a:rPr lang="en-US" b="1" dirty="0"/>
                        <a:t>N</a:t>
                      </a:r>
                      <a:r>
                        <a:rPr lang="en-US" dirty="0"/>
                        <a:t> </a:t>
                      </a:r>
                      <a:r>
                        <a:rPr lang="ko-KR" altLang="en-US" dirty="0"/>
                        <a:t>관계로 연결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4263100"/>
                  </a:ext>
                </a:extLst>
              </a:tr>
              <a:tr h="94956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/>
                        <a:t>Comments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/>
                        <a:t>댓글 및 </a:t>
                      </a:r>
                      <a:r>
                        <a:rPr lang="en-US" altLang="ko-KR" b="1" dirty="0"/>
                        <a:t>2</a:t>
                      </a:r>
                      <a:r>
                        <a:rPr lang="ko-KR" altLang="en-US" b="1" dirty="0"/>
                        <a:t>계층 </a:t>
                      </a:r>
                      <a:r>
                        <a:rPr lang="ko-KR" altLang="en-US" b="1" dirty="0" err="1"/>
                        <a:t>대댓글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dirty="0"/>
                        <a:t>Post</a:t>
                      </a:r>
                      <a:r>
                        <a:rPr lang="ko-KR" altLang="en-US" dirty="0"/>
                        <a:t>에 종속되며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자기 자신을 참조하는 </a:t>
                      </a:r>
                      <a:r>
                        <a:rPr lang="en-US" altLang="ko-KR" b="1" dirty="0"/>
                        <a:t>Self-Reference</a:t>
                      </a:r>
                      <a:r>
                        <a:rPr lang="ko-KR" altLang="en-US" dirty="0"/>
                        <a:t> 구조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075296"/>
                  </a:ext>
                </a:extLst>
              </a:tr>
              <a:tr h="94956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/>
                        <a:t>Hashtags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/>
                        <a:t>검색 태그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dirty="0"/>
                        <a:t>Post</a:t>
                      </a:r>
                      <a:r>
                        <a:rPr lang="ko-KR" altLang="en-US" dirty="0"/>
                        <a:t>와 </a:t>
                      </a:r>
                      <a:r>
                        <a:rPr lang="en-US" altLang="ko-KR" b="1" dirty="0"/>
                        <a:t>N:M (</a:t>
                      </a:r>
                      <a:r>
                        <a:rPr lang="ko-KR" altLang="en-US" b="1" dirty="0"/>
                        <a:t>다대다</a:t>
                      </a:r>
                      <a:r>
                        <a:rPr lang="en-US" altLang="ko-KR" b="1" dirty="0"/>
                        <a:t>)</a:t>
                      </a:r>
                      <a:r>
                        <a:rPr lang="ko-KR" altLang="en-US" dirty="0"/>
                        <a:t> 관계를 중간 테이블로 연결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066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8947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66349-4C17-39E1-A640-2ED23FA43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8156B53-B2A7-294F-DF28-BB7CBE998DF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FAFF7397-3271-23BA-CE11-190BEE391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838200"/>
            <a:ext cx="16916400" cy="9017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3FBCE83-072A-5161-7F37-D087DE24B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790700"/>
            <a:ext cx="16916400" cy="806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516089F-9D56-3A17-012B-0A1E94AE8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736600"/>
            <a:ext cx="16916400" cy="9017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20A8C19-DC4D-A3A0-4679-2D1BD9AD4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1651000"/>
            <a:ext cx="16916400" cy="8102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4414083-9436-9AC8-24FC-50F58DA7D8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35000"/>
            <a:ext cx="16916400" cy="9017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45A8449-B961-16E8-7468-A0A55ACC4E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8636000"/>
            <a:ext cx="16916400" cy="10033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F49CB46-309A-FD51-F1B1-60C1D94730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1536700"/>
            <a:ext cx="16916400" cy="127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8FE791FF-9BB0-839C-7244-5CBAAEB42B9C}"/>
              </a:ext>
            </a:extLst>
          </p:cNvPr>
          <p:cNvSpPr txBox="1"/>
          <p:nvPr/>
        </p:nvSpPr>
        <p:spPr>
          <a:xfrm>
            <a:off x="11595100" y="9906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4F565C"/>
                </a:solidFill>
                <a:latin typeface="Catamaran Medium"/>
              </a:rPr>
              <a:t>QUICK AND EASY EDITING FOR BEGINNERS PRESENTATION TEMPLATES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0DE48B08-61B4-969C-53C6-B7BEDDF352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990600"/>
            <a:ext cx="190500" cy="1905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9D4151D3-9C1F-338A-D481-6C3ADF1817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" y="990600"/>
            <a:ext cx="190500" cy="190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CF9549F8-8223-4946-98FE-9672E8E366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9300" y="990600"/>
            <a:ext cx="190500" cy="1905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4C4C41A8-829F-4662-3642-8AF658A283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9900" y="5600700"/>
            <a:ext cx="8242300" cy="127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1BADDD33-F14B-7806-E97B-FF91C3F33FA6}"/>
              </a:ext>
            </a:extLst>
          </p:cNvPr>
          <p:cNvSpPr txBox="1"/>
          <p:nvPr/>
        </p:nvSpPr>
        <p:spPr>
          <a:xfrm>
            <a:off x="6388100" y="90551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FFFFFF"/>
                </a:solidFill>
                <a:latin typeface="Catamaran Medium"/>
              </a:rPr>
              <a:t>WWW.MIRICOMPANY.COM</a:t>
            </a:r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516DA381-4360-63D4-1F91-8E4B5779AFB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40DB3E4A-E66D-4A0D-CC85-A82D1EDECC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4000" y="1955800"/>
            <a:ext cx="6985000" cy="1117600"/>
          </a:xfrm>
          <a:prstGeom prst="rect">
            <a:avLst/>
          </a:prstGeom>
        </p:spPr>
      </p:pic>
      <p:sp>
        <p:nvSpPr>
          <p:cNvPr id="21" name="TextBox 21">
            <a:extLst>
              <a:ext uri="{FF2B5EF4-FFF2-40B4-BE49-F238E27FC236}">
                <a16:creationId xmlns:a16="http://schemas.microsoft.com/office/drawing/2014/main" id="{FADB4E36-6C1F-A3FB-C3CC-559C6BF12AED}"/>
              </a:ext>
            </a:extLst>
          </p:cNvPr>
          <p:cNvSpPr txBox="1"/>
          <p:nvPr/>
        </p:nvSpPr>
        <p:spPr>
          <a:xfrm>
            <a:off x="2565400" y="2197100"/>
            <a:ext cx="51562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3400" b="0" i="0" u="none" strike="noStrike" dirty="0">
              <a:solidFill>
                <a:srgbClr val="4F565C"/>
              </a:solidFill>
              <a:ea typeface="NanumSquare ExtraBold"/>
            </a:endParaRPr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3E607F13-1819-0359-EB1D-948643CF3C8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>
            <a:extLst>
              <a:ext uri="{FF2B5EF4-FFF2-40B4-BE49-F238E27FC236}">
                <a16:creationId xmlns:a16="http://schemas.microsoft.com/office/drawing/2014/main" id="{363AC494-482C-7923-ABFB-6CD8926AB6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43100" y="2298700"/>
            <a:ext cx="406400" cy="419100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7601F9FA-6216-2966-36F1-3D767426F8E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7785100" y="2425700"/>
            <a:ext cx="317500" cy="1778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3642217-7C1A-269C-0FE8-BC0A791166FD}"/>
              </a:ext>
            </a:extLst>
          </p:cNvPr>
          <p:cNvSpPr txBox="1"/>
          <p:nvPr/>
        </p:nvSpPr>
        <p:spPr>
          <a:xfrm>
            <a:off x="2745494" y="2317234"/>
            <a:ext cx="479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핵심 구조 설계 </a:t>
            </a:r>
            <a:r>
              <a:rPr lang="en-US" altLang="ko-KR" dirty="0"/>
              <a:t>(2</a:t>
            </a:r>
            <a:r>
              <a:rPr lang="ko-KR" altLang="en-US" dirty="0"/>
              <a:t>계층 댓글 및 다대다 관계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30CDEEB-0AE1-2AE2-6F98-B58BD41B21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4875942"/>
              </p:ext>
            </p:extLst>
          </p:nvPr>
        </p:nvGraphicFramePr>
        <p:xfrm>
          <a:off x="1099564" y="3344109"/>
          <a:ext cx="8025128" cy="4538582"/>
        </p:xfrm>
        <a:graphic>
          <a:graphicData uri="http://schemas.openxmlformats.org/drawingml/2006/table">
            <a:tbl>
              <a:tblPr/>
              <a:tblGrid>
                <a:gridCol w="2006282">
                  <a:extLst>
                    <a:ext uri="{9D8B030D-6E8A-4147-A177-3AD203B41FA5}">
                      <a16:colId xmlns:a16="http://schemas.microsoft.com/office/drawing/2014/main" val="1714516772"/>
                    </a:ext>
                  </a:extLst>
                </a:gridCol>
                <a:gridCol w="2006282">
                  <a:extLst>
                    <a:ext uri="{9D8B030D-6E8A-4147-A177-3AD203B41FA5}">
                      <a16:colId xmlns:a16="http://schemas.microsoft.com/office/drawing/2014/main" val="2719857582"/>
                    </a:ext>
                  </a:extLst>
                </a:gridCol>
                <a:gridCol w="2006282">
                  <a:extLst>
                    <a:ext uri="{9D8B030D-6E8A-4147-A177-3AD203B41FA5}">
                      <a16:colId xmlns:a16="http://schemas.microsoft.com/office/drawing/2014/main" val="1788425196"/>
                    </a:ext>
                  </a:extLst>
                </a:gridCol>
                <a:gridCol w="2006282">
                  <a:extLst>
                    <a:ext uri="{9D8B030D-6E8A-4147-A177-3AD203B41FA5}">
                      <a16:colId xmlns:a16="http://schemas.microsoft.com/office/drawing/2014/main" val="618057314"/>
                    </a:ext>
                  </a:extLst>
                </a:gridCol>
              </a:tblGrid>
              <a:tr h="4679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500" dirty="0"/>
                        <a:t>테이블</a:t>
                      </a:r>
                    </a:p>
                  </a:txBody>
                  <a:tcPr marL="74196" marR="74196" marT="37098" marB="37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500" dirty="0" err="1"/>
                        <a:t>컬럼명</a:t>
                      </a:r>
                      <a:endParaRPr lang="ko-KR" altLang="en-US" sz="1500" dirty="0"/>
                    </a:p>
                  </a:txBody>
                  <a:tcPr marL="74196" marR="74196" marT="37098" marB="37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500" dirty="0"/>
                        <a:t>데이터 타입</a:t>
                      </a:r>
                    </a:p>
                  </a:txBody>
                  <a:tcPr marL="74196" marR="74196" marT="37098" marB="37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500" b="1" dirty="0"/>
                        <a:t>설계 의도</a:t>
                      </a:r>
                      <a:endParaRPr lang="ko-KR" altLang="en-US" sz="1500" dirty="0"/>
                    </a:p>
                  </a:txBody>
                  <a:tcPr marL="74196" marR="74196" marT="37098" marB="37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71914"/>
                  </a:ext>
                </a:extLst>
              </a:tr>
              <a:tr h="71942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b="1" dirty="0"/>
                        <a:t>Comments</a:t>
                      </a:r>
                      <a:endParaRPr lang="en-US" sz="1500" dirty="0"/>
                    </a:p>
                  </a:txBody>
                  <a:tcPr marL="74196" marR="74196" marT="37098" marB="37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dirty="0">
                          <a:latin typeface="Courier New" panose="02070309020205020404" pitchFamily="49" charset="0"/>
                        </a:rPr>
                        <a:t>id</a:t>
                      </a:r>
                      <a:r>
                        <a:rPr lang="en-US" sz="1500" dirty="0"/>
                        <a:t> (PK)</a:t>
                      </a:r>
                    </a:p>
                  </a:txBody>
                  <a:tcPr marL="74196" marR="74196" marT="37098" marB="37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dirty="0"/>
                        <a:t>SERIAL</a:t>
                      </a:r>
                    </a:p>
                  </a:txBody>
                  <a:tcPr marL="74196" marR="74196" marT="37098" marB="37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500" dirty="0"/>
                        <a:t>고유 식별자</a:t>
                      </a:r>
                    </a:p>
                  </a:txBody>
                  <a:tcPr marL="74196" marR="74196" marT="37098" marB="37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9866072"/>
                  </a:ext>
                </a:extLst>
              </a:tr>
              <a:tr h="167562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br>
                        <a:rPr lang="ko-KR" altLang="en-US" sz="1500" dirty="0"/>
                      </a:br>
                      <a:endParaRPr lang="ko-KR" altLang="en-US" sz="1500" dirty="0"/>
                    </a:p>
                  </a:txBody>
                  <a:tcPr marL="74196" marR="74196" marT="37098" marB="37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b="1" dirty="0" err="1"/>
                        <a:t>parent_comment_id</a:t>
                      </a:r>
                      <a:endParaRPr lang="en-US" sz="1500" dirty="0"/>
                    </a:p>
                  </a:txBody>
                  <a:tcPr marL="74196" marR="74196" marT="37098" marB="37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dirty="0"/>
                        <a:t>INTEGER</a:t>
                      </a:r>
                    </a:p>
                  </a:txBody>
                  <a:tcPr marL="74196" marR="74196" marT="37098" marB="37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500" b="1" dirty="0"/>
                        <a:t>자기 참조</a:t>
                      </a:r>
                      <a:r>
                        <a:rPr lang="en-US" altLang="ko-KR" sz="1500" b="1" dirty="0"/>
                        <a:t>(Self-Reference) </a:t>
                      </a:r>
                      <a:r>
                        <a:rPr lang="ko-KR" altLang="en-US" sz="1500" b="1" dirty="0"/>
                        <a:t>관계</a:t>
                      </a:r>
                      <a:r>
                        <a:rPr lang="ko-KR" altLang="en-US" sz="1500" dirty="0"/>
                        <a:t>를 통해 부모 댓글을 참조하여 </a:t>
                      </a:r>
                      <a:r>
                        <a:rPr lang="en-US" altLang="ko-KR" sz="1500" dirty="0"/>
                        <a:t>2</a:t>
                      </a:r>
                      <a:r>
                        <a:rPr lang="ko-KR" altLang="en-US" sz="1500" dirty="0"/>
                        <a:t>계층 구조를 구현</a:t>
                      </a:r>
                      <a:r>
                        <a:rPr lang="en-US" altLang="ko-KR" sz="1500" dirty="0"/>
                        <a:t>. </a:t>
                      </a:r>
                      <a:r>
                        <a:rPr lang="en-US" altLang="ko-KR" sz="1500" dirty="0">
                          <a:latin typeface="Courier New" panose="02070309020205020404" pitchFamily="49" charset="0"/>
                        </a:rPr>
                        <a:t>NULL</a:t>
                      </a:r>
                      <a:r>
                        <a:rPr lang="ko-KR" altLang="en-US" sz="1500" dirty="0"/>
                        <a:t> 값은 최상위 댓글을 의미합니다</a:t>
                      </a:r>
                      <a:r>
                        <a:rPr lang="en-US" altLang="ko-KR" sz="1500" dirty="0"/>
                        <a:t>.</a:t>
                      </a:r>
                    </a:p>
                  </a:txBody>
                  <a:tcPr marL="74196" marR="74196" marT="37098" marB="37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3383205"/>
                  </a:ext>
                </a:extLst>
              </a:tr>
              <a:tr h="167562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br>
                        <a:rPr lang="ko-KR" altLang="en-US" sz="1500" dirty="0"/>
                      </a:br>
                      <a:endParaRPr lang="ko-KR" altLang="en-US" sz="1500" dirty="0"/>
                    </a:p>
                  </a:txBody>
                  <a:tcPr marL="74196" marR="74196" marT="37098" marB="37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>
                          <a:latin typeface="Courier New" panose="02070309020205020404" pitchFamily="49" charset="0"/>
                        </a:rPr>
                        <a:t>post\_id</a:t>
                      </a:r>
                      <a:r>
                        <a:rPr lang="en-US" sz="1500"/>
                        <a:t> (FK)</a:t>
                      </a:r>
                    </a:p>
                  </a:txBody>
                  <a:tcPr marL="74196" marR="74196" marT="37098" marB="37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dirty="0"/>
                        <a:t>INTEGER</a:t>
                      </a:r>
                    </a:p>
                  </a:txBody>
                  <a:tcPr marL="74196" marR="74196" marT="37098" marB="37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500" dirty="0" err="1"/>
                        <a:t>게시글에</a:t>
                      </a:r>
                      <a:r>
                        <a:rPr lang="ko-KR" altLang="en-US" sz="1500" dirty="0"/>
                        <a:t> 종속성을 부여하며</a:t>
                      </a:r>
                      <a:r>
                        <a:rPr lang="en-US" altLang="ko-KR" sz="1500" dirty="0"/>
                        <a:t>, </a:t>
                      </a:r>
                      <a:r>
                        <a:rPr lang="en-US" altLang="ko-KR" sz="1500" b="1" dirty="0"/>
                        <a:t>ON DELETE CASCADE</a:t>
                      </a:r>
                      <a:r>
                        <a:rPr lang="ko-KR" altLang="en-US" sz="1500" dirty="0"/>
                        <a:t> 설정으로 게시글 삭제 시 모든 댓글의 무결성을 보장합니다</a:t>
                      </a:r>
                      <a:r>
                        <a:rPr lang="en-US" altLang="ko-KR" sz="1500" dirty="0"/>
                        <a:t>.</a:t>
                      </a:r>
                    </a:p>
                  </a:txBody>
                  <a:tcPr marL="74196" marR="74196" marT="37098" marB="370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765279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06A26C46-3C0B-71ED-75F5-9C760FF7ED36}"/>
              </a:ext>
            </a:extLst>
          </p:cNvPr>
          <p:cNvSpPr txBox="1"/>
          <p:nvPr/>
        </p:nvSpPr>
        <p:spPr>
          <a:xfrm>
            <a:off x="2514600" y="8068947"/>
            <a:ext cx="406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계층 댓글 </a:t>
            </a:r>
            <a:r>
              <a:rPr lang="en-US" altLang="ko-KR" dirty="0"/>
              <a:t>(</a:t>
            </a:r>
            <a:r>
              <a:rPr lang="ko-KR" altLang="en-US" dirty="0" err="1"/>
              <a:t>대댓글</a:t>
            </a:r>
            <a:r>
              <a:rPr lang="en-US" altLang="ko-KR" dirty="0"/>
              <a:t>) </a:t>
            </a:r>
            <a:r>
              <a:rPr lang="ko-KR" altLang="en-US" dirty="0"/>
              <a:t>구조 상세 설계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42D89EA3-C96F-1D30-4A56-2B2228B121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425481"/>
              </p:ext>
            </p:extLst>
          </p:nvPr>
        </p:nvGraphicFramePr>
        <p:xfrm>
          <a:off x="10439400" y="2717800"/>
          <a:ext cx="7059929" cy="2673349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2666978931"/>
                    </a:ext>
                  </a:extLst>
                </a:gridCol>
                <a:gridCol w="2640217">
                  <a:extLst>
                    <a:ext uri="{9D8B030D-6E8A-4147-A177-3AD203B41FA5}">
                      <a16:colId xmlns:a16="http://schemas.microsoft.com/office/drawing/2014/main" val="3771004592"/>
                    </a:ext>
                  </a:extLst>
                </a:gridCol>
                <a:gridCol w="2590912">
                  <a:extLst>
                    <a:ext uri="{9D8B030D-6E8A-4147-A177-3AD203B41FA5}">
                      <a16:colId xmlns:a16="http://schemas.microsoft.com/office/drawing/2014/main" val="1550433633"/>
                    </a:ext>
                  </a:extLst>
                </a:gridCol>
              </a:tblGrid>
              <a:tr h="44555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/>
                        <a:t>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/>
                        <a:t>컬럼 상세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/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789227"/>
                  </a:ext>
                </a:extLst>
              </a:tr>
              <a:tr h="44555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/>
                        <a:t>Hashtags</a:t>
                      </a:r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latin typeface="Courier New" panose="02070309020205020404" pitchFamily="49" charset="0"/>
                        </a:rPr>
                        <a:t>tag</a:t>
                      </a:r>
                      <a:r>
                        <a:rPr lang="en-US" dirty="0"/>
                        <a:t> (VARCHAR)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/>
                        <a:t>고유한 태그 이름 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3316220"/>
                  </a:ext>
                </a:extLst>
              </a:tr>
              <a:tr h="178223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b="1" dirty="0" err="1"/>
                        <a:t>Post_Hashtags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>
                          <a:latin typeface="Courier New" panose="02070309020205020404" pitchFamily="49" charset="0"/>
                        </a:rPr>
                        <a:t>(post\_id, hashtag\_id)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/>
                        <a:t>두 컬럼을 **복합 기본 키</a:t>
                      </a:r>
                      <a:r>
                        <a:rPr lang="en-US" altLang="ko-KR" dirty="0"/>
                        <a:t>(Composite PK)**</a:t>
                      </a:r>
                      <a:r>
                        <a:rPr lang="ko-KR" altLang="en-US" dirty="0"/>
                        <a:t>로 설정하여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중복 </a:t>
                      </a:r>
                      <a:r>
                        <a:rPr lang="ko-KR" altLang="en-US" dirty="0" err="1"/>
                        <a:t>태깅</a:t>
                      </a:r>
                      <a:r>
                        <a:rPr lang="ko-KR" altLang="en-US" dirty="0"/>
                        <a:t> 방지 및 빠른 검색 인덱스를 제공합니다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594115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B5C95768-F96B-4281-F6BD-93B3A087BA7D}"/>
              </a:ext>
            </a:extLst>
          </p:cNvPr>
          <p:cNvSpPr txBox="1"/>
          <p:nvPr/>
        </p:nvSpPr>
        <p:spPr>
          <a:xfrm>
            <a:off x="11595100" y="6019284"/>
            <a:ext cx="525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해시태그 </a:t>
            </a:r>
            <a:r>
              <a:rPr lang="en-US" altLang="ko-KR" dirty="0"/>
              <a:t>(</a:t>
            </a:r>
            <a:r>
              <a:rPr lang="ko-KR" altLang="en-US" dirty="0"/>
              <a:t>검색 기능</a:t>
            </a:r>
            <a:r>
              <a:rPr lang="en-US" altLang="ko-KR" dirty="0"/>
              <a:t>) </a:t>
            </a:r>
            <a:r>
              <a:rPr lang="ko-KR" altLang="en-US" dirty="0"/>
              <a:t>다대다 관계</a:t>
            </a: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0D7FA910-1299-8626-A027-FD8B06F4280B}"/>
              </a:ext>
            </a:extLst>
          </p:cNvPr>
          <p:cNvSpPr/>
          <p:nvPr/>
        </p:nvSpPr>
        <p:spPr>
          <a:xfrm rot="20483188">
            <a:off x="9204054" y="3896944"/>
            <a:ext cx="1141767" cy="259504"/>
          </a:xfrm>
          <a:prstGeom prst="rightArrow">
            <a:avLst>
              <a:gd name="adj1" fmla="val 50000"/>
              <a:gd name="adj2" fmla="val 110418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A1D7C54B-0502-3503-D605-A4FDC259B2E1}"/>
              </a:ext>
            </a:extLst>
          </p:cNvPr>
          <p:cNvSpPr/>
          <p:nvPr/>
        </p:nvSpPr>
        <p:spPr>
          <a:xfrm rot="9630010">
            <a:off x="9285693" y="4313104"/>
            <a:ext cx="1113063" cy="253349"/>
          </a:xfrm>
          <a:prstGeom prst="rightArrow">
            <a:avLst>
              <a:gd name="adj1" fmla="val 50000"/>
              <a:gd name="adj2" fmla="val 121482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583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00566-C80C-E358-20BD-F384ECFEF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41D0BD1-F1D5-5341-E837-3FB9AF51CDF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195F9F8E-EB2A-DB8C-104C-BBACED814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838200"/>
            <a:ext cx="16916400" cy="9017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D71FBF0-5A1C-1538-3398-74138F16F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790700"/>
            <a:ext cx="16916400" cy="806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6051169-E28A-EFA6-FC76-7ECA8F2E6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736600"/>
            <a:ext cx="16916400" cy="9017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617C729-9D40-1DD1-B726-269876DBD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1651000"/>
            <a:ext cx="16916400" cy="8102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95A338B-8E60-061F-CF03-5B8C68EED9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471" y="644071"/>
            <a:ext cx="16916400" cy="9017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B55EFFC-F575-72DE-42EA-303E03C49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8636000"/>
            <a:ext cx="16916400" cy="10033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36F20F9-3EB4-2D8F-8327-5B99B625DB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1536700"/>
            <a:ext cx="16916400" cy="127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34DBCA5C-68C6-0AB1-D8D2-7CCDFCE08230}"/>
              </a:ext>
            </a:extLst>
          </p:cNvPr>
          <p:cNvSpPr txBox="1"/>
          <p:nvPr/>
        </p:nvSpPr>
        <p:spPr>
          <a:xfrm>
            <a:off x="11595100" y="9906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4F565C"/>
                </a:solidFill>
                <a:latin typeface="Catamaran Medium"/>
              </a:rPr>
              <a:t>QUICK AND EASY EDITING FOR BEGINNERS PRESENTATION TEMPLATES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C732D53D-6DF6-E28A-B526-BC7CCE9BD5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990600"/>
            <a:ext cx="190500" cy="1905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7F230F00-2986-D0C8-348C-D7DC38AAE8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" y="990600"/>
            <a:ext cx="190500" cy="190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D593C9BE-C3F5-E450-2ABC-E92D7ACE3A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9300" y="990600"/>
            <a:ext cx="190500" cy="1905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54AB0B45-268D-1ABC-1639-529240B7B5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9900" y="5600700"/>
            <a:ext cx="8242300" cy="127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BC8D8D62-B413-055E-502F-66F7F69EA78B}"/>
              </a:ext>
            </a:extLst>
          </p:cNvPr>
          <p:cNvSpPr txBox="1"/>
          <p:nvPr/>
        </p:nvSpPr>
        <p:spPr>
          <a:xfrm>
            <a:off x="6388100" y="90551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FFFFFF"/>
                </a:solidFill>
                <a:latin typeface="Catamaran Medium"/>
              </a:rPr>
              <a:t>WWW.MIRICOMPANY.COM</a:t>
            </a:r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10603693-B800-48ED-C20A-2C55C45C3642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1A4C0C75-3346-E9FC-9EFE-3DF6BBA53E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4000" y="1955800"/>
            <a:ext cx="6985000" cy="1117600"/>
          </a:xfrm>
          <a:prstGeom prst="rect">
            <a:avLst/>
          </a:prstGeom>
        </p:spPr>
      </p:pic>
      <p:sp>
        <p:nvSpPr>
          <p:cNvPr id="21" name="TextBox 21">
            <a:extLst>
              <a:ext uri="{FF2B5EF4-FFF2-40B4-BE49-F238E27FC236}">
                <a16:creationId xmlns:a16="http://schemas.microsoft.com/office/drawing/2014/main" id="{FF5396FC-642D-BBFC-C741-538BCEA1422F}"/>
              </a:ext>
            </a:extLst>
          </p:cNvPr>
          <p:cNvSpPr txBox="1"/>
          <p:nvPr/>
        </p:nvSpPr>
        <p:spPr>
          <a:xfrm>
            <a:off x="2565400" y="2197100"/>
            <a:ext cx="51562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3400" b="0" i="0" u="none" strike="noStrike" dirty="0">
              <a:solidFill>
                <a:srgbClr val="4F565C"/>
              </a:solidFill>
              <a:ea typeface="NanumSquare ExtraBold"/>
            </a:endParaRPr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57AB4CBF-8E9C-8277-185A-F320E46B8E1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>
            <a:extLst>
              <a:ext uri="{FF2B5EF4-FFF2-40B4-BE49-F238E27FC236}">
                <a16:creationId xmlns:a16="http://schemas.microsoft.com/office/drawing/2014/main" id="{B98CA0A8-046D-FDD2-A64A-C9570B99BC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43100" y="2298700"/>
            <a:ext cx="406400" cy="419100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D75F028B-3D1C-2F0F-BA9C-BC8E37FF2B4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7785100" y="2425700"/>
            <a:ext cx="317500" cy="1778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8E50EA6-81AB-4AD4-2B86-5AF12411B205}"/>
              </a:ext>
            </a:extLst>
          </p:cNvPr>
          <p:cNvSpPr txBox="1"/>
          <p:nvPr/>
        </p:nvSpPr>
        <p:spPr>
          <a:xfrm>
            <a:off x="2745494" y="2317234"/>
            <a:ext cx="479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기능 지원 및 데이터 보안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E315002F-7F86-5619-6877-7CB46DED17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233524"/>
              </p:ext>
            </p:extLst>
          </p:nvPr>
        </p:nvGraphicFramePr>
        <p:xfrm>
          <a:off x="901702" y="3403600"/>
          <a:ext cx="7607298" cy="4479622"/>
        </p:xfrm>
        <a:graphic>
          <a:graphicData uri="http://schemas.openxmlformats.org/drawingml/2006/table">
            <a:tbl>
              <a:tblPr/>
              <a:tblGrid>
                <a:gridCol w="2535766">
                  <a:extLst>
                    <a:ext uri="{9D8B030D-6E8A-4147-A177-3AD203B41FA5}">
                      <a16:colId xmlns:a16="http://schemas.microsoft.com/office/drawing/2014/main" val="3943374218"/>
                    </a:ext>
                  </a:extLst>
                </a:gridCol>
                <a:gridCol w="2535766">
                  <a:extLst>
                    <a:ext uri="{9D8B030D-6E8A-4147-A177-3AD203B41FA5}">
                      <a16:colId xmlns:a16="http://schemas.microsoft.com/office/drawing/2014/main" val="4175440877"/>
                    </a:ext>
                  </a:extLst>
                </a:gridCol>
                <a:gridCol w="2535766">
                  <a:extLst>
                    <a:ext uri="{9D8B030D-6E8A-4147-A177-3AD203B41FA5}">
                      <a16:colId xmlns:a16="http://schemas.microsoft.com/office/drawing/2014/main" val="3093322338"/>
                    </a:ext>
                  </a:extLst>
                </a:gridCol>
              </a:tblGrid>
              <a:tr h="32716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 dirty="0"/>
                        <a:t>영역</a:t>
                      </a:r>
                    </a:p>
                  </a:txBody>
                  <a:tcPr marL="82290" marR="82290" marT="41145" marB="41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 dirty="0"/>
                        <a:t>테이블 </a:t>
                      </a:r>
                      <a:r>
                        <a:rPr lang="en-US" altLang="ko-KR" sz="1600" dirty="0"/>
                        <a:t>/ </a:t>
                      </a:r>
                      <a:r>
                        <a:rPr lang="ko-KR" altLang="en-US" sz="1600" dirty="0"/>
                        <a:t>컬럼</a:t>
                      </a:r>
                    </a:p>
                  </a:txBody>
                  <a:tcPr marL="82290" marR="82290" marT="41145" marB="41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 dirty="0"/>
                        <a:t>구현된 보안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관리 요소</a:t>
                      </a:r>
                    </a:p>
                  </a:txBody>
                  <a:tcPr marL="82290" marR="82290" marT="41145" marB="41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259552"/>
                  </a:ext>
                </a:extLst>
              </a:tr>
              <a:tr h="10633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 b="1" dirty="0"/>
                        <a:t>보안</a:t>
                      </a:r>
                      <a:endParaRPr lang="ko-KR" altLang="en-US" sz="1600" dirty="0"/>
                    </a:p>
                  </a:txBody>
                  <a:tcPr marL="82290" marR="82290" marT="41145" marB="41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 err="1"/>
                        <a:t>Users.hashed_password</a:t>
                      </a:r>
                      <a:endParaRPr lang="en-US" sz="1600" dirty="0"/>
                    </a:p>
                  </a:txBody>
                  <a:tcPr marL="82290" marR="82290" marT="41145" marB="41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600"/>
                        <a:t>Spring Security</a:t>
                      </a:r>
                      <a:r>
                        <a:rPr lang="ko-KR" altLang="en-US" sz="1600"/>
                        <a:t>와 연동되는 </a:t>
                      </a:r>
                      <a:r>
                        <a:rPr lang="ko-KR" altLang="en-US" sz="1600" b="1"/>
                        <a:t>단방향 해시 암호화</a:t>
                      </a:r>
                      <a:r>
                        <a:rPr lang="ko-KR" altLang="en-US" sz="1600"/>
                        <a:t>를 적용하여 유출 시에도 안전한 비밀번호 관리가 가능합니다</a:t>
                      </a:r>
                      <a:r>
                        <a:rPr lang="en-US" altLang="ko-KR" sz="1600"/>
                        <a:t>.</a:t>
                      </a:r>
                    </a:p>
                  </a:txBody>
                  <a:tcPr marL="82290" marR="82290" marT="41145" marB="41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3668066"/>
                  </a:ext>
                </a:extLst>
              </a:tr>
              <a:tr h="130563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 b="1"/>
                        <a:t>파일 관리</a:t>
                      </a:r>
                      <a:endParaRPr lang="ko-KR" altLang="en-US" sz="1600"/>
                    </a:p>
                  </a:txBody>
                  <a:tcPr marL="82290" marR="82290" marT="41145" marB="41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 dirty="0"/>
                        <a:t>Files</a:t>
                      </a:r>
                      <a:r>
                        <a:rPr lang="en-US" sz="1600" dirty="0"/>
                        <a:t> </a:t>
                      </a:r>
                      <a:r>
                        <a:rPr lang="ko-KR" altLang="en-US" sz="1600" dirty="0"/>
                        <a:t>테이블</a:t>
                      </a:r>
                    </a:p>
                  </a:txBody>
                  <a:tcPr marL="82290" marR="82290" marT="41145" marB="41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 dirty="0"/>
                        <a:t>실제 파일은 서버 스토리지에 분리 저장하고</a:t>
                      </a:r>
                      <a:r>
                        <a:rPr lang="en-US" altLang="ko-KR" sz="1600" dirty="0"/>
                        <a:t>, DB</a:t>
                      </a:r>
                      <a:r>
                        <a:rPr lang="ko-KR" altLang="en-US" sz="1600" dirty="0"/>
                        <a:t>에는 </a:t>
                      </a:r>
                      <a:r>
                        <a:rPr lang="ko-KR" altLang="en-US" sz="1600" b="1" dirty="0"/>
                        <a:t>파일 </a:t>
                      </a:r>
                      <a:r>
                        <a:rPr lang="en-US" altLang="ko-KR" sz="1600" b="1" dirty="0"/>
                        <a:t>URL, </a:t>
                      </a:r>
                      <a:r>
                        <a:rPr lang="ko-KR" altLang="en-US" sz="1600" b="1" dirty="0"/>
                        <a:t>타입</a:t>
                      </a:r>
                      <a:r>
                        <a:rPr lang="en-US" altLang="ko-KR" sz="1600" b="1" dirty="0"/>
                        <a:t>, </a:t>
                      </a:r>
                      <a:r>
                        <a:rPr lang="ko-KR" altLang="en-US" sz="1600" b="1" dirty="0"/>
                        <a:t>크기</a:t>
                      </a:r>
                      <a:r>
                        <a:rPr lang="ko-KR" altLang="en-US" sz="1600" dirty="0"/>
                        <a:t>와 같은 </a:t>
                      </a:r>
                      <a:r>
                        <a:rPr lang="ko-KR" altLang="en-US" sz="1600" b="1" dirty="0"/>
                        <a:t>메타데이터</a:t>
                      </a:r>
                      <a:r>
                        <a:rPr lang="ko-KR" altLang="en-US" sz="1600" dirty="0"/>
                        <a:t>만 저장하여 </a:t>
                      </a:r>
                      <a:r>
                        <a:rPr lang="en-US" altLang="ko-KR" sz="1600" dirty="0"/>
                        <a:t>DB </a:t>
                      </a:r>
                      <a:r>
                        <a:rPr lang="ko-KR" altLang="en-US" sz="1600" dirty="0"/>
                        <a:t>부하를 줄였습니다</a:t>
                      </a:r>
                      <a:r>
                        <a:rPr lang="en-US" altLang="ko-KR" sz="1600" dirty="0"/>
                        <a:t>.</a:t>
                      </a:r>
                    </a:p>
                  </a:txBody>
                  <a:tcPr marL="82290" marR="82290" marT="41145" marB="41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736196"/>
                  </a:ext>
                </a:extLst>
              </a:tr>
              <a:tr h="130563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1"/>
                        <a:t>Soft Delete</a:t>
                      </a:r>
                      <a:endParaRPr lang="en-US" sz="1600"/>
                    </a:p>
                  </a:txBody>
                  <a:tcPr marL="82290" marR="82290" marT="41145" marB="41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/>
                        <a:t>Comments, Posts </a:t>
                      </a:r>
                      <a:r>
                        <a:rPr lang="ko-KR" altLang="en-US" sz="1600"/>
                        <a:t>등</a:t>
                      </a:r>
                    </a:p>
                  </a:txBody>
                  <a:tcPr marL="82290" marR="82290" marT="41145" marB="41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600" dirty="0"/>
                        <a:t>물리적 삭제 대신 논리적 삭제</a:t>
                      </a:r>
                      <a:r>
                        <a:rPr lang="en-US" altLang="ko-KR" sz="1600" dirty="0"/>
                        <a:t>(</a:t>
                      </a:r>
                      <a:r>
                        <a:rPr lang="en-US" altLang="ko-KR" sz="1600" dirty="0" err="1">
                          <a:latin typeface="Courier New" panose="02070309020205020404" pitchFamily="49" charset="0"/>
                        </a:rPr>
                        <a:t>is_deleted</a:t>
                      </a:r>
                      <a:r>
                        <a:rPr lang="ko-KR" altLang="en-US" sz="1600" dirty="0"/>
                        <a:t> 컬럼 사용</a:t>
                      </a:r>
                      <a:r>
                        <a:rPr lang="en-US" altLang="ko-KR" sz="1600" dirty="0"/>
                        <a:t>)</a:t>
                      </a:r>
                      <a:r>
                        <a:rPr lang="ko-KR" altLang="en-US" sz="1600" dirty="0"/>
                        <a:t>를 통해 </a:t>
                      </a:r>
                      <a:r>
                        <a:rPr lang="ko-KR" altLang="en-US" sz="1600" b="1" dirty="0"/>
                        <a:t>관리자 페이지에서의 데이터 복구 기능</a:t>
                      </a:r>
                      <a:r>
                        <a:rPr lang="ko-KR" altLang="en-US" sz="1600" dirty="0"/>
                        <a:t>을 지원합니다</a:t>
                      </a:r>
                      <a:r>
                        <a:rPr lang="en-US" altLang="ko-KR" sz="1600" dirty="0"/>
                        <a:t>.</a:t>
                      </a:r>
                    </a:p>
                  </a:txBody>
                  <a:tcPr marL="82290" marR="82290" marT="41145" marB="411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5099904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4812F4E-8CD5-7823-3D66-E2BC81743277}"/>
              </a:ext>
            </a:extLst>
          </p:cNvPr>
          <p:cNvSpPr txBox="1"/>
          <p:nvPr/>
        </p:nvSpPr>
        <p:spPr>
          <a:xfrm>
            <a:off x="2349500" y="8102159"/>
            <a:ext cx="4737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데이터 보안 및 파일 분리 관리</a:t>
            </a: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267273FD-927F-F89A-0B71-A3E420E3C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231122"/>
              </p:ext>
            </p:extLst>
          </p:nvPr>
        </p:nvGraphicFramePr>
        <p:xfrm>
          <a:off x="10287000" y="1743103"/>
          <a:ext cx="7099299" cy="4198336"/>
        </p:xfrm>
        <a:graphic>
          <a:graphicData uri="http://schemas.openxmlformats.org/drawingml/2006/table">
            <a:tbl>
              <a:tblPr/>
              <a:tblGrid>
                <a:gridCol w="1600200">
                  <a:extLst>
                    <a:ext uri="{9D8B030D-6E8A-4147-A177-3AD203B41FA5}">
                      <a16:colId xmlns:a16="http://schemas.microsoft.com/office/drawing/2014/main" val="247525134"/>
                    </a:ext>
                  </a:extLst>
                </a:gridCol>
                <a:gridCol w="3132666">
                  <a:extLst>
                    <a:ext uri="{9D8B030D-6E8A-4147-A177-3AD203B41FA5}">
                      <a16:colId xmlns:a16="http://schemas.microsoft.com/office/drawing/2014/main" val="2442594719"/>
                    </a:ext>
                  </a:extLst>
                </a:gridCol>
                <a:gridCol w="2366433">
                  <a:extLst>
                    <a:ext uri="{9D8B030D-6E8A-4147-A177-3AD203B41FA5}">
                      <a16:colId xmlns:a16="http://schemas.microsoft.com/office/drawing/2014/main" val="4256795924"/>
                    </a:ext>
                  </a:extLst>
                </a:gridCol>
              </a:tblGrid>
              <a:tr h="25206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500" dirty="0"/>
                        <a:t>테이블</a:t>
                      </a:r>
                    </a:p>
                  </a:txBody>
                  <a:tcPr marL="78034" marR="78034" marT="39017" marB="390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500" dirty="0"/>
                        <a:t>컬럼 </a:t>
                      </a:r>
                      <a:r>
                        <a:rPr lang="en-US" altLang="ko-KR" sz="1500" dirty="0"/>
                        <a:t>/ </a:t>
                      </a:r>
                      <a:r>
                        <a:rPr lang="ko-KR" altLang="en-US" sz="1500" dirty="0"/>
                        <a:t>제약 조건</a:t>
                      </a:r>
                    </a:p>
                  </a:txBody>
                  <a:tcPr marL="78034" marR="78034" marT="39017" marB="390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500" dirty="0"/>
                        <a:t>설계 의도</a:t>
                      </a:r>
                    </a:p>
                  </a:txBody>
                  <a:tcPr marL="78034" marR="78034" marT="39017" marB="390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700878"/>
                  </a:ext>
                </a:extLst>
              </a:tr>
              <a:tr h="100373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b="1"/>
                        <a:t>Users</a:t>
                      </a:r>
                      <a:endParaRPr lang="en-US" sz="1500"/>
                    </a:p>
                  </a:txBody>
                  <a:tcPr marL="78034" marR="78034" marT="39017" marB="390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dirty="0">
                          <a:latin typeface="Courier New" panose="02070309020205020404" pitchFamily="49" charset="0"/>
                        </a:rPr>
                        <a:t>user\_id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>
                          <a:latin typeface="Courier New" panose="02070309020205020404" pitchFamily="49" charset="0"/>
                        </a:rPr>
                        <a:t>email</a:t>
                      </a:r>
                      <a:endParaRPr lang="en-US" sz="1500" dirty="0"/>
                    </a:p>
                  </a:txBody>
                  <a:tcPr marL="78034" marR="78034" marT="39017" marB="390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500" b="1"/>
                        <a:t>UNIQUE </a:t>
                      </a:r>
                      <a:r>
                        <a:rPr lang="ko-KR" altLang="en-US" sz="1500" b="1"/>
                        <a:t>제약 조건</a:t>
                      </a:r>
                      <a:r>
                        <a:rPr lang="ko-KR" altLang="en-US" sz="1500"/>
                        <a:t>을 설정하여 회원가입 시 중복된 </a:t>
                      </a:r>
                      <a:r>
                        <a:rPr lang="en-US" altLang="ko-KR" sz="1500"/>
                        <a:t>ID </a:t>
                      </a:r>
                      <a:r>
                        <a:rPr lang="ko-KR" altLang="en-US" sz="1500"/>
                        <a:t>및 이메일 생성을 원천적으로 방지합니다</a:t>
                      </a:r>
                      <a:r>
                        <a:rPr lang="en-US" altLang="ko-KR" sz="1500"/>
                        <a:t>.</a:t>
                      </a:r>
                    </a:p>
                  </a:txBody>
                  <a:tcPr marL="78034" marR="78034" marT="39017" marB="390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7125488"/>
                  </a:ext>
                </a:extLst>
              </a:tr>
              <a:tr h="119165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b="1"/>
                        <a:t>Post_Likes</a:t>
                      </a:r>
                      <a:endParaRPr lang="en-US" sz="1500"/>
                    </a:p>
                  </a:txBody>
                  <a:tcPr marL="78034" marR="78034" marT="39017" marB="390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dirty="0">
                          <a:latin typeface="Courier New" panose="02070309020205020404" pitchFamily="49" charset="0"/>
                        </a:rPr>
                        <a:t>(post\_id, user\_id)</a:t>
                      </a:r>
                      <a:endParaRPr lang="en-US" sz="1500" dirty="0"/>
                    </a:p>
                  </a:txBody>
                  <a:tcPr marL="78034" marR="78034" marT="39017" marB="390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500"/>
                        <a:t>**복합 기본 키</a:t>
                      </a:r>
                      <a:r>
                        <a:rPr lang="en-US" altLang="ko-KR" sz="1500"/>
                        <a:t>(Composite PK)**</a:t>
                      </a:r>
                      <a:r>
                        <a:rPr lang="ko-KR" altLang="en-US" sz="1500"/>
                        <a:t>를 설정하여</a:t>
                      </a:r>
                      <a:r>
                        <a:rPr lang="en-US" altLang="ko-KR" sz="1500"/>
                        <a:t>, </a:t>
                      </a:r>
                      <a:r>
                        <a:rPr lang="ko-KR" altLang="en-US" sz="1500"/>
                        <a:t>한 사용자가 동일 게시글에 중복 좋아요를 누르는 것을 시스템적으로 차단합니다</a:t>
                      </a:r>
                      <a:r>
                        <a:rPr lang="en-US" altLang="ko-KR" sz="1500"/>
                        <a:t>.</a:t>
                      </a:r>
                    </a:p>
                  </a:txBody>
                  <a:tcPr marL="78034" marR="78034" marT="39017" marB="390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4245203"/>
                  </a:ext>
                </a:extLst>
              </a:tr>
              <a:tr h="100373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1500" b="1"/>
                        <a:t>모든 테이블</a:t>
                      </a:r>
                      <a:endParaRPr lang="ko-KR" altLang="en-US" sz="1500"/>
                    </a:p>
                  </a:txBody>
                  <a:tcPr marL="78034" marR="78034" marT="39017" marB="390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500" dirty="0">
                          <a:latin typeface="Courier New" panose="02070309020205020404" pitchFamily="49" charset="0"/>
                        </a:rPr>
                        <a:t>created\_at</a:t>
                      </a:r>
                      <a:r>
                        <a:rPr lang="en-US" sz="1500" dirty="0"/>
                        <a:t>, </a:t>
                      </a:r>
                      <a:r>
                        <a:rPr lang="en-US" sz="1500" dirty="0">
                          <a:latin typeface="Courier New" panose="02070309020205020404" pitchFamily="49" charset="0"/>
                        </a:rPr>
                        <a:t>updated\_at</a:t>
                      </a:r>
                      <a:endParaRPr lang="en-US" sz="1500" dirty="0"/>
                    </a:p>
                  </a:txBody>
                  <a:tcPr marL="78034" marR="78034" marT="39017" marB="390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1500" b="1" dirty="0"/>
                        <a:t>TIMESTAMPTZ DEFAULT now()</a:t>
                      </a:r>
                      <a:r>
                        <a:rPr lang="ko-KR" altLang="en-US" sz="1500" dirty="0"/>
                        <a:t> 설정을 통해 데이터의 생성 및 수정 시점을 자동으로 관리하여 추적 가능성을 높였습니다</a:t>
                      </a:r>
                      <a:r>
                        <a:rPr lang="en-US" altLang="ko-KR" sz="1500" dirty="0"/>
                        <a:t>.</a:t>
                      </a:r>
                    </a:p>
                  </a:txBody>
                  <a:tcPr marL="78034" marR="78034" marT="39017" marB="390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9829354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819CF7A0-5126-2ECB-7664-ACC539828524}"/>
              </a:ext>
            </a:extLst>
          </p:cNvPr>
          <p:cNvSpPr txBox="1"/>
          <p:nvPr/>
        </p:nvSpPr>
        <p:spPr>
          <a:xfrm>
            <a:off x="12039600" y="6575641"/>
            <a:ext cx="495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기능 제약 조건 및 무결성 확보</a:t>
            </a: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58213D2E-D760-7076-BEF2-640445AD3176}"/>
              </a:ext>
            </a:extLst>
          </p:cNvPr>
          <p:cNvSpPr/>
          <p:nvPr/>
        </p:nvSpPr>
        <p:spPr>
          <a:xfrm rot="20483188">
            <a:off x="8765721" y="3708325"/>
            <a:ext cx="1231899" cy="292100"/>
          </a:xfrm>
          <a:prstGeom prst="rightArrow">
            <a:avLst>
              <a:gd name="adj1" fmla="val 50000"/>
              <a:gd name="adj2" fmla="val 10957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E95E1E48-D9D2-B3D6-2632-5D46C74CFCFF}"/>
              </a:ext>
            </a:extLst>
          </p:cNvPr>
          <p:cNvSpPr/>
          <p:nvPr/>
        </p:nvSpPr>
        <p:spPr>
          <a:xfrm rot="9630010">
            <a:off x="8820974" y="4129676"/>
            <a:ext cx="1231899" cy="292100"/>
          </a:xfrm>
          <a:prstGeom prst="rightArrow">
            <a:avLst>
              <a:gd name="adj1" fmla="val 50000"/>
              <a:gd name="adj2" fmla="val 113888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537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F93F8-69DF-543F-3BE2-800C324A8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EB59E8D-63BC-B62B-5F0A-BD722544C6C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5B0C8092-ED33-B8F0-2123-DB4334D15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838200"/>
            <a:ext cx="16916400" cy="9017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1DE7C09-1D80-74D0-AB82-8E436468D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790700"/>
            <a:ext cx="16916400" cy="806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3F467C7-4A26-8BCC-278C-D90E4D6ED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736600"/>
            <a:ext cx="16916400" cy="9017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98C1AEC-62A2-58B1-6BD3-4D4A255EA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1651000"/>
            <a:ext cx="16916400" cy="8102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0546B36-A71A-F6CC-B793-E362433C67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35000"/>
            <a:ext cx="16916400" cy="9017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AD16644-6966-F1DF-F0A8-BC26DA38C9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536700"/>
            <a:ext cx="16916400" cy="8102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EB98AEB-8A63-9969-9D2C-D2A8E4999A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1536700"/>
            <a:ext cx="16916400" cy="127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8F01BE24-D029-F9A1-5EC2-1B9635267F03}"/>
              </a:ext>
            </a:extLst>
          </p:cNvPr>
          <p:cNvSpPr txBox="1"/>
          <p:nvPr/>
        </p:nvSpPr>
        <p:spPr>
          <a:xfrm>
            <a:off x="11595100" y="9906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4F565C"/>
                </a:solidFill>
                <a:latin typeface="Catamaran Medium"/>
              </a:rPr>
              <a:t>QUICK AND EASY EDITING FOR BEGINNERS PRESENTATION TEMPLATES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1DD44782-CDB8-A22F-211F-82B6F8C2AE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990600"/>
            <a:ext cx="190500" cy="190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19C5C593-8C58-F86F-BB85-3E19044618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" y="990600"/>
            <a:ext cx="190500" cy="1905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C521D843-C97F-004A-78DE-780A07EA3C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9300" y="990600"/>
            <a:ext cx="190500" cy="1905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127BC98C-AE4A-A2EC-82BD-899129CE1581}"/>
              </a:ext>
            </a:extLst>
          </p:cNvPr>
          <p:cNvSpPr txBox="1"/>
          <p:nvPr/>
        </p:nvSpPr>
        <p:spPr>
          <a:xfrm>
            <a:off x="6388100" y="90551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FFFFFF"/>
                </a:solidFill>
                <a:latin typeface="Catamaran Medium"/>
              </a:rPr>
              <a:t>WWW.MIRICOMPANY.COM</a:t>
            </a:r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5BDBE1CB-2219-486A-7248-DAE3E19555A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>
            <a:extLst>
              <a:ext uri="{FF2B5EF4-FFF2-40B4-BE49-F238E27FC236}">
                <a16:creationId xmlns:a16="http://schemas.microsoft.com/office/drawing/2014/main" id="{DCCED9E0-B4E2-8318-E0A9-8B9C5B4B95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5900" y="6235700"/>
            <a:ext cx="12776200" cy="15875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43FFA7BB-2336-045B-AB1E-79D61B9E85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40100" y="6731000"/>
            <a:ext cx="571500" cy="5969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693F7154-4B7B-EA17-F30B-492CABC877C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14541500" y="6908800"/>
            <a:ext cx="431800" cy="241300"/>
          </a:xfrm>
          <a:prstGeom prst="rect">
            <a:avLst/>
          </a:prstGeom>
        </p:spPr>
      </p:pic>
      <p:sp>
        <p:nvSpPr>
          <p:cNvPr id="20" name="TextBox 20">
            <a:extLst>
              <a:ext uri="{FF2B5EF4-FFF2-40B4-BE49-F238E27FC236}">
                <a16:creationId xmlns:a16="http://schemas.microsoft.com/office/drawing/2014/main" id="{A063E482-14A0-603D-EFF1-9A8173161AD1}"/>
              </a:ext>
            </a:extLst>
          </p:cNvPr>
          <p:cNvSpPr txBox="1"/>
          <p:nvPr/>
        </p:nvSpPr>
        <p:spPr>
          <a:xfrm>
            <a:off x="3975100" y="6591300"/>
            <a:ext cx="10350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800" b="0" i="0" u="none" strike="noStrike" dirty="0">
                <a:solidFill>
                  <a:srgbClr val="4F565C"/>
                </a:solidFill>
                <a:ea typeface="NanumSquare ExtraBold"/>
              </a:rPr>
              <a:t>프로그램 설계</a:t>
            </a:r>
            <a:r>
              <a:rPr lang="en-US" altLang="ko-KR" sz="4800" b="0" i="0" u="none" strike="noStrike" dirty="0">
                <a:solidFill>
                  <a:srgbClr val="4F565C"/>
                </a:solidFill>
                <a:ea typeface="NanumSquare ExtraBold"/>
              </a:rPr>
              <a:t>(UI/UX)</a:t>
            </a:r>
            <a:endParaRPr lang="en-US" sz="4800" b="0" i="0" u="none" strike="noStrike" dirty="0">
              <a:solidFill>
                <a:srgbClr val="4F565C"/>
              </a:solidFill>
              <a:latin typeface="NanumSquare Extra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E32780-CD0D-1EAC-0EBD-FCCBBCE2CDF7}"/>
              </a:ext>
            </a:extLst>
          </p:cNvPr>
          <p:cNvSpPr txBox="1"/>
          <p:nvPr/>
        </p:nvSpPr>
        <p:spPr>
          <a:xfrm>
            <a:off x="5791200" y="3040201"/>
            <a:ext cx="91313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b="1" dirty="0">
                <a:solidFill>
                  <a:schemeClr val="bg1"/>
                </a:solidFill>
              </a:rPr>
              <a:t>04 - 3</a:t>
            </a:r>
            <a:endParaRPr lang="ko-KR" altLang="en-US" sz="20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021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30A6F-6CF9-FFEF-CB9D-D948901C3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3AC9578-9757-93C0-88C6-0718CF4F135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30F86BF0-58BF-F6B8-338F-6F839660B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838200"/>
            <a:ext cx="16916400" cy="9017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9545A3B-4099-D849-D4AF-FAC45F791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790700"/>
            <a:ext cx="16916400" cy="806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3AF20D6-0712-06BC-706B-2E3A6CD41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736600"/>
            <a:ext cx="16916400" cy="9017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8F82822-7A65-FF3F-DAA4-DBAF28069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1651000"/>
            <a:ext cx="16916400" cy="8102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78584E8-0AB0-58D4-D063-A1D92C603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35000"/>
            <a:ext cx="16916400" cy="9017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D763532-2936-578E-F5A9-80DCC15114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8636000"/>
            <a:ext cx="16916400" cy="10033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B39A524-0D11-E677-8633-8E96944359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1536700"/>
            <a:ext cx="16916400" cy="127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4A01C62B-2FE1-EA62-3606-D3A7B6866EC3}"/>
              </a:ext>
            </a:extLst>
          </p:cNvPr>
          <p:cNvSpPr txBox="1"/>
          <p:nvPr/>
        </p:nvSpPr>
        <p:spPr>
          <a:xfrm>
            <a:off x="11595100" y="9906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4F565C"/>
                </a:solidFill>
                <a:latin typeface="Catamaran Medium"/>
              </a:rPr>
              <a:t>QUICK AND EASY EDITING FOR BEGINNERS PRESENTATION TEMPLATES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9740567E-3FF0-7750-1464-84FF4CE7A4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990600"/>
            <a:ext cx="190500" cy="1905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52D6BD50-2A3C-9A59-E521-7527570F13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" y="990600"/>
            <a:ext cx="190500" cy="190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BF08963D-1CCB-50C9-82A6-A12B12DD9B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9300" y="990600"/>
            <a:ext cx="190500" cy="1905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CAF7D285-AFF3-0453-09E6-4F5BEAD67D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9900" y="5600700"/>
            <a:ext cx="8242300" cy="127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7E713C90-7902-E255-0742-C697FCCCA124}"/>
              </a:ext>
            </a:extLst>
          </p:cNvPr>
          <p:cNvSpPr txBox="1"/>
          <p:nvPr/>
        </p:nvSpPr>
        <p:spPr>
          <a:xfrm>
            <a:off x="6388100" y="90551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FFFFFF"/>
                </a:solidFill>
                <a:latin typeface="Catamaran Medium"/>
              </a:rPr>
              <a:t>WWW.MIRICOMPANY.COM</a:t>
            </a:r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DB788225-FE3B-9F5F-10AA-8C4D4F01B44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0A65821D-4F72-01C1-EF37-0AB4993F50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81816" y="689158"/>
            <a:ext cx="5308600" cy="814665"/>
          </a:xfrm>
          <a:prstGeom prst="rect">
            <a:avLst/>
          </a:prstGeom>
        </p:spPr>
      </p:pic>
      <p:sp>
        <p:nvSpPr>
          <p:cNvPr id="21" name="TextBox 21">
            <a:extLst>
              <a:ext uri="{FF2B5EF4-FFF2-40B4-BE49-F238E27FC236}">
                <a16:creationId xmlns:a16="http://schemas.microsoft.com/office/drawing/2014/main" id="{EBBA5F21-1015-FA27-B219-784949406BC9}"/>
              </a:ext>
            </a:extLst>
          </p:cNvPr>
          <p:cNvSpPr txBox="1"/>
          <p:nvPr/>
        </p:nvSpPr>
        <p:spPr>
          <a:xfrm>
            <a:off x="2565400" y="2197100"/>
            <a:ext cx="51562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3400" b="0" i="0" u="none" strike="noStrike" dirty="0">
              <a:solidFill>
                <a:srgbClr val="4F565C"/>
              </a:solidFill>
              <a:ea typeface="NanumSquare ExtraBold"/>
            </a:endParaRPr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CF71BF08-F814-1EE9-30A6-CB148B92BAA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>
            <a:extLst>
              <a:ext uri="{FF2B5EF4-FFF2-40B4-BE49-F238E27FC236}">
                <a16:creationId xmlns:a16="http://schemas.microsoft.com/office/drawing/2014/main" id="{D752D8A9-06E5-8652-5240-D2AC2A6A8D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79442" y="895350"/>
            <a:ext cx="406400" cy="419100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3C002F93-B890-14BD-8374-21215A6A1A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7371421" y="1037056"/>
            <a:ext cx="317500" cy="1778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7FDF77A-3B9D-CC79-315D-9284B8C4F682}"/>
              </a:ext>
            </a:extLst>
          </p:cNvPr>
          <p:cNvSpPr txBox="1"/>
          <p:nvPr/>
        </p:nvSpPr>
        <p:spPr>
          <a:xfrm>
            <a:off x="3287442" y="883968"/>
            <a:ext cx="530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UI/UX (User Interface / User Experience)</a:t>
            </a:r>
            <a:endParaRPr lang="ko-KR" altLang="en-US" dirty="0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9C52C5F-644D-A20A-B495-425F0DBCBF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1138" y="2815056"/>
            <a:ext cx="16159520" cy="364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BE00236-A987-4916-8C01-ADBD7FA4C7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1564" y="1850915"/>
            <a:ext cx="5379000" cy="6505189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7FBA69A-3666-4A30-358F-8CBD1E10A85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61025" y="1783719"/>
            <a:ext cx="4898176" cy="598170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C28038E-FB7D-44FF-7FC0-7716666384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420600" y="1850915"/>
            <a:ext cx="4648200" cy="589823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05501A8-89A8-2C43-4BEF-D19CCD182138}"/>
              </a:ext>
            </a:extLst>
          </p:cNvPr>
          <p:cNvSpPr txBox="1"/>
          <p:nvPr/>
        </p:nvSpPr>
        <p:spPr>
          <a:xfrm>
            <a:off x="13664100" y="7427187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초기 이미지</a:t>
            </a:r>
          </a:p>
        </p:txBody>
      </p:sp>
    </p:spTree>
    <p:extLst>
      <p:ext uri="{BB962C8B-B14F-4D97-AF65-F5344CB8AC3E}">
        <p14:creationId xmlns:p14="http://schemas.microsoft.com/office/powerpoint/2010/main" val="1372155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838200"/>
            <a:ext cx="16916400" cy="901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790700"/>
            <a:ext cx="16916400" cy="806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736600"/>
            <a:ext cx="16916400" cy="901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1651000"/>
            <a:ext cx="16916400" cy="8102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35000"/>
            <a:ext cx="16916400" cy="901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8636000"/>
            <a:ext cx="16916400" cy="1003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1536700"/>
            <a:ext cx="169164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6154400" y="990600"/>
            <a:ext cx="9525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000" b="0" i="0" u="none" strike="noStrike" spc="100" dirty="0">
                <a:solidFill>
                  <a:srgbClr val="4F565C"/>
                </a:solidFill>
                <a:latin typeface="Catamaran Medium"/>
              </a:rPr>
              <a:t>Code </a:t>
            </a:r>
            <a:r>
              <a:rPr lang="en-US" sz="1000" b="0" i="0" u="none" strike="noStrike" spc="100" dirty="0" err="1">
                <a:solidFill>
                  <a:srgbClr val="4F565C"/>
                </a:solidFill>
                <a:latin typeface="Catamaran Medium"/>
              </a:rPr>
              <a:t>hows</a:t>
            </a:r>
            <a:endParaRPr lang="en-US" sz="1000" b="0" i="0" u="none" strike="noStrike" spc="100" dirty="0">
              <a:solidFill>
                <a:srgbClr val="4F565C"/>
              </a:solidFill>
              <a:latin typeface="Catamaran Medium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990600"/>
            <a:ext cx="190500" cy="190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" y="990600"/>
            <a:ext cx="190500" cy="190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9300" y="990600"/>
            <a:ext cx="190500" cy="1905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6388100" y="90551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FFFFFF"/>
                </a:solidFill>
                <a:latin typeface="Catamaran Medium"/>
              </a:rPr>
              <a:t>WWW.MIRICOMPANY.COM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543800" y="1955800"/>
            <a:ext cx="16510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>
                <a:solidFill>
                  <a:srgbClr val="4F565C"/>
                </a:solidFill>
                <a:latin typeface="NanumSquare 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12300" y="2032000"/>
            <a:ext cx="7632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dirty="0">
                <a:solidFill>
                  <a:srgbClr val="4F565C"/>
                </a:solidFill>
                <a:latin typeface="NanumSquare Regular"/>
                <a:ea typeface="NanumSquare Regular"/>
              </a:rPr>
              <a:t>개요 </a:t>
            </a:r>
            <a:r>
              <a:rPr lang="en-US" altLang="ko-KR" sz="2400" dirty="0">
                <a:solidFill>
                  <a:srgbClr val="4F565C"/>
                </a:solidFill>
                <a:latin typeface="NanumSquare Regular"/>
                <a:ea typeface="NanumSquare Regular"/>
              </a:rPr>
              <a:t>(</a:t>
            </a:r>
            <a:r>
              <a:rPr lang="ko-KR" altLang="en-US" sz="2400" dirty="0">
                <a:solidFill>
                  <a:srgbClr val="4F565C"/>
                </a:solidFill>
                <a:latin typeface="NanumSquare Regular"/>
                <a:ea typeface="NanumSquare Regular"/>
              </a:rPr>
              <a:t>주제</a:t>
            </a:r>
            <a:r>
              <a:rPr lang="en-US" altLang="ko-KR" sz="2400" dirty="0">
                <a:solidFill>
                  <a:srgbClr val="4F565C"/>
                </a:solidFill>
                <a:latin typeface="NanumSquare Regular"/>
                <a:ea typeface="NanumSquare Regular"/>
              </a:rPr>
              <a:t>, </a:t>
            </a:r>
            <a:r>
              <a:rPr lang="ko-KR" altLang="en-US" sz="2400" dirty="0">
                <a:solidFill>
                  <a:srgbClr val="4F565C"/>
                </a:solidFill>
                <a:latin typeface="NanumSquare Regular"/>
                <a:ea typeface="NanumSquare Regular"/>
              </a:rPr>
              <a:t>배경</a:t>
            </a:r>
            <a:r>
              <a:rPr lang="en-US" altLang="ko-KR" sz="2400" dirty="0">
                <a:solidFill>
                  <a:srgbClr val="4F565C"/>
                </a:solidFill>
                <a:latin typeface="NanumSquare Regular"/>
                <a:ea typeface="NanumSquare Regular"/>
              </a:rPr>
              <a:t>, </a:t>
            </a:r>
            <a:r>
              <a:rPr lang="ko-KR" altLang="en-US" sz="2400" dirty="0">
                <a:solidFill>
                  <a:srgbClr val="4F565C"/>
                </a:solidFill>
                <a:latin typeface="NanumSquare Regular"/>
                <a:ea typeface="NanumSquare Regular"/>
              </a:rPr>
              <a:t>목적</a:t>
            </a:r>
            <a:r>
              <a:rPr lang="en-US" altLang="ko-KR" sz="2400" dirty="0">
                <a:solidFill>
                  <a:srgbClr val="4F565C"/>
                </a:solidFill>
                <a:latin typeface="NanumSquare Regular"/>
                <a:ea typeface="NanumSquare Regular"/>
              </a:rPr>
              <a:t>) </a:t>
            </a:r>
            <a:endParaRPr lang="en-US" sz="2400" b="0" i="0" u="none" strike="noStrike" dirty="0">
              <a:solidFill>
                <a:srgbClr val="4F565C"/>
              </a:solidFill>
              <a:latin typeface="NanumSquare Regular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512300" y="3454400"/>
            <a:ext cx="7632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400" dirty="0"/>
              <a:t>개발 환경 및 일정 관리</a:t>
            </a:r>
            <a:endParaRPr lang="en-US" sz="2400" b="0" i="0" u="none" strike="noStrike" dirty="0">
              <a:solidFill>
                <a:srgbClr val="4F565C"/>
              </a:solidFill>
              <a:latin typeface="NanumSquare Regula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543800" y="3378200"/>
            <a:ext cx="1638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>
                <a:solidFill>
                  <a:srgbClr val="4F565C"/>
                </a:solidFill>
                <a:latin typeface="NanumSquare Bol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512300" y="4876800"/>
            <a:ext cx="7632700" cy="431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none" strike="noStrike" dirty="0">
                <a:solidFill>
                  <a:srgbClr val="4F565C"/>
                </a:solidFill>
                <a:ea typeface="NanumSquare Regular"/>
              </a:rPr>
              <a:t>개발 도구</a:t>
            </a:r>
            <a:endParaRPr lang="en-US" sz="2400" b="0" i="0" u="none" strike="noStrike" dirty="0">
              <a:solidFill>
                <a:srgbClr val="4F565C"/>
              </a:solidFill>
              <a:latin typeface="NanumSquare Regular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543800" y="4800600"/>
            <a:ext cx="1638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>
                <a:solidFill>
                  <a:srgbClr val="4F565C"/>
                </a:solidFill>
                <a:latin typeface="NanumSquare Bold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512300" y="6299200"/>
            <a:ext cx="763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400" b="0" i="0" u="none" strike="noStrike" dirty="0">
                <a:solidFill>
                  <a:srgbClr val="4F565C"/>
                </a:solidFill>
                <a:ea typeface="NanumSquare Regular"/>
              </a:rPr>
              <a:t>프로그램 설계 </a:t>
            </a:r>
            <a:endParaRPr lang="en-US" sz="2400" b="0" i="0" u="none" strike="noStrike" dirty="0">
              <a:solidFill>
                <a:srgbClr val="4F565C"/>
              </a:solidFill>
              <a:latin typeface="NanumSquare Regula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543800" y="6223000"/>
            <a:ext cx="1638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>
                <a:solidFill>
                  <a:srgbClr val="4F565C"/>
                </a:solidFill>
                <a:latin typeface="NanumSquare Bold"/>
              </a:rPr>
              <a:t>04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3581400" y="5092700"/>
            <a:ext cx="7086600" cy="12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24700" y="2971800"/>
            <a:ext cx="10477500" cy="12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24700" y="4381500"/>
            <a:ext cx="10477500" cy="12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24700" y="5803900"/>
            <a:ext cx="10477500" cy="12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24700" y="7226300"/>
            <a:ext cx="10477500" cy="127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9512300" y="7721600"/>
            <a:ext cx="76327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400" dirty="0"/>
              <a:t>프로젝트 회고 및 향후 계획</a:t>
            </a:r>
            <a:endParaRPr lang="en-US" sz="2400" b="0" i="0" u="none" strike="noStrike" dirty="0">
              <a:solidFill>
                <a:srgbClr val="4F565C"/>
              </a:solidFill>
              <a:latin typeface="NanumSquare Regular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7543800" y="7645400"/>
            <a:ext cx="16383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200" b="0" i="0" u="none" strike="noStrike">
                <a:solidFill>
                  <a:srgbClr val="4F565C"/>
                </a:solidFill>
                <a:latin typeface="NanumSquare Bold"/>
              </a:rPr>
              <a:t>05</a:t>
            </a:r>
          </a:p>
        </p:txBody>
      </p:sp>
      <p:pic>
        <p:nvPicPr>
          <p:cNvPr id="30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4000" y="4368800"/>
            <a:ext cx="4876800" cy="1117600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3041650" y="4629150"/>
            <a:ext cx="13970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400" b="0" i="0" u="none" strike="noStrike" dirty="0">
                <a:solidFill>
                  <a:srgbClr val="4F565C"/>
                </a:solidFill>
                <a:ea typeface="NanumSquare ExtraBold"/>
              </a:rPr>
              <a:t>목차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17700" y="4711700"/>
            <a:ext cx="406400" cy="419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0800000">
            <a:off x="5689600" y="4838700"/>
            <a:ext cx="317500" cy="177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E5229-D379-5641-81F6-8C9F4088C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4FCE63D-D175-3B14-0F63-BAA93221513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66757286-2D9D-6076-3FB5-A048965F2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838200"/>
            <a:ext cx="16916400" cy="9017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2B97D7E-4C90-2A5C-76F8-1809D6CCF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790700"/>
            <a:ext cx="16916400" cy="806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5BD9810-7B66-8084-4F69-468EC6E57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736600"/>
            <a:ext cx="16916400" cy="9017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78F702C-4E41-E0D9-10BF-E5A678166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1651000"/>
            <a:ext cx="16916400" cy="8102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7412539-7540-96CB-FBA6-93EA63BF1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35000"/>
            <a:ext cx="16916400" cy="9017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6EF3F837-5488-CC02-F976-53EB4CDBF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8636000"/>
            <a:ext cx="16916400" cy="10033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446CC65-333A-28D5-46F0-5B077B3C3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1536700"/>
            <a:ext cx="16916400" cy="127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AF428BD4-437A-293A-4E94-0B8D78E66482}"/>
              </a:ext>
            </a:extLst>
          </p:cNvPr>
          <p:cNvSpPr txBox="1"/>
          <p:nvPr/>
        </p:nvSpPr>
        <p:spPr>
          <a:xfrm>
            <a:off x="11595100" y="9906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4F565C"/>
                </a:solidFill>
                <a:latin typeface="Catamaran Medium"/>
              </a:rPr>
              <a:t>QUICK AND EASY EDITING FOR BEGINNERS PRESENTATION TEMPLATES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C37408B3-B1BF-E088-D6A6-D18B745346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990600"/>
            <a:ext cx="190500" cy="1905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FD576745-843C-28BA-FCAD-3D56303245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" y="990600"/>
            <a:ext cx="190500" cy="190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FBA245AD-CFDF-9585-EF17-4D9F5DA025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9300" y="990600"/>
            <a:ext cx="190500" cy="1905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6BD35B62-600A-B25C-AC4D-20E579AE8F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9900" y="5600700"/>
            <a:ext cx="8242300" cy="127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C0AD2956-E080-9FA1-A2D7-1DE2A08773A1}"/>
              </a:ext>
            </a:extLst>
          </p:cNvPr>
          <p:cNvSpPr txBox="1"/>
          <p:nvPr/>
        </p:nvSpPr>
        <p:spPr>
          <a:xfrm>
            <a:off x="6388100" y="90551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FFFFFF"/>
                </a:solidFill>
                <a:latin typeface="Catamaran Medium"/>
              </a:rPr>
              <a:t>WWW.MIRICOMPANY.COM</a:t>
            </a:r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D387F53A-86E0-422E-44DF-EBA21003D4A6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4139F51B-3993-23C3-C723-C82393C7F7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6726" y="663586"/>
            <a:ext cx="5357674" cy="857228"/>
          </a:xfrm>
          <a:prstGeom prst="rect">
            <a:avLst/>
          </a:prstGeom>
        </p:spPr>
      </p:pic>
      <p:sp>
        <p:nvSpPr>
          <p:cNvPr id="21" name="TextBox 21">
            <a:extLst>
              <a:ext uri="{FF2B5EF4-FFF2-40B4-BE49-F238E27FC236}">
                <a16:creationId xmlns:a16="http://schemas.microsoft.com/office/drawing/2014/main" id="{B0354515-8FF8-0F49-DBD3-F8AA42372497}"/>
              </a:ext>
            </a:extLst>
          </p:cNvPr>
          <p:cNvSpPr txBox="1"/>
          <p:nvPr/>
        </p:nvSpPr>
        <p:spPr>
          <a:xfrm>
            <a:off x="2565400" y="2197100"/>
            <a:ext cx="51562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3400" b="0" i="0" u="none" strike="noStrike" dirty="0">
              <a:solidFill>
                <a:srgbClr val="4F565C"/>
              </a:solidFill>
              <a:ea typeface="NanumSquare ExtraBold"/>
            </a:endParaRPr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A26CA8FB-DFAA-4025-87E6-902FF1F6302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>
            <a:extLst>
              <a:ext uri="{FF2B5EF4-FFF2-40B4-BE49-F238E27FC236}">
                <a16:creationId xmlns:a16="http://schemas.microsoft.com/office/drawing/2014/main" id="{CEF91F0F-869D-C57C-B38A-757CD99D1B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59507" y="969569"/>
            <a:ext cx="311720" cy="321462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CF251E63-0214-2AC7-D202-397F22B3CE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8072221" y="1003048"/>
            <a:ext cx="243530" cy="13637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0DEA5D5-E1B7-1403-D97E-AEDB2ADB4B15}"/>
              </a:ext>
            </a:extLst>
          </p:cNvPr>
          <p:cNvSpPr txBox="1"/>
          <p:nvPr/>
        </p:nvSpPr>
        <p:spPr>
          <a:xfrm>
            <a:off x="4268803" y="813485"/>
            <a:ext cx="3584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UI/UX (User Interface / User Experience)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3C0A781-232E-4C0B-4AC5-7DE2405880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19300" y="1737874"/>
            <a:ext cx="6721118" cy="681496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FCAA75B-4EE3-0CFA-E5F7-80F2AB1D5B7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91600" y="1587500"/>
            <a:ext cx="6588012" cy="6946900"/>
          </a:xfrm>
          <a:prstGeom prst="rect">
            <a:avLst/>
          </a:prstGeom>
        </p:spPr>
      </p:pic>
      <p:sp>
        <p:nvSpPr>
          <p:cNvPr id="28" name="Rectangle 2">
            <a:extLst>
              <a:ext uri="{FF2B5EF4-FFF2-40B4-BE49-F238E27FC236}">
                <a16:creationId xmlns:a16="http://schemas.microsoft.com/office/drawing/2014/main" id="{0FF84EE0-7E75-B7E2-7EA6-43C836661F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82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500E6-FA31-681D-9E8B-FC3817FD3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FACA5B7-E742-CE2A-3822-35FD49A400F0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2204FDC9-3BC7-CDDC-1804-B057271ED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838200"/>
            <a:ext cx="16916400" cy="9017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79B89F9-174B-C74D-FB46-5FD94258F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790700"/>
            <a:ext cx="16916400" cy="806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88C1F91-72C9-3BB4-8692-17DCFC8CA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736600"/>
            <a:ext cx="16916400" cy="9017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B180DF1-F913-F2DE-1235-AB444971D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1651000"/>
            <a:ext cx="16916400" cy="8102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B66E86A-566C-062E-BAD6-68392AAA8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35000"/>
            <a:ext cx="16916400" cy="9017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9B1EFD1-0E42-8C0A-2044-887822BBAD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8636000"/>
            <a:ext cx="16916400" cy="10033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28D03B9-10A7-9E5F-4D34-8878AACEE2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1536700"/>
            <a:ext cx="16916400" cy="127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A83F6BAB-2C2D-4BE9-F7F8-065BFC104C6E}"/>
              </a:ext>
            </a:extLst>
          </p:cNvPr>
          <p:cNvSpPr txBox="1"/>
          <p:nvPr/>
        </p:nvSpPr>
        <p:spPr>
          <a:xfrm>
            <a:off x="11595100" y="9906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4F565C"/>
                </a:solidFill>
                <a:latin typeface="Catamaran Medium"/>
              </a:rPr>
              <a:t>QUICK AND EASY EDITING FOR BEGINNERS PRESENTATION TEMPLATES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B4373EED-84D6-16C7-A3AE-455D7DDB4F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990600"/>
            <a:ext cx="190500" cy="1905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37CDC0A4-5814-F797-ED36-66AFFE1C57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" y="990600"/>
            <a:ext cx="190500" cy="190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AC3D3324-A9F7-C22B-320F-C6AD5FA9B1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9300" y="990600"/>
            <a:ext cx="190500" cy="1905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E768866D-6AB3-BB27-9ACC-5D7AEBA580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9900" y="5600700"/>
            <a:ext cx="8242300" cy="127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C267BB76-27EE-8743-5A7E-123BB5947F57}"/>
              </a:ext>
            </a:extLst>
          </p:cNvPr>
          <p:cNvSpPr txBox="1"/>
          <p:nvPr/>
        </p:nvSpPr>
        <p:spPr>
          <a:xfrm>
            <a:off x="6388100" y="90551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FFFFFF"/>
                </a:solidFill>
                <a:latin typeface="Catamaran Medium"/>
              </a:rPr>
              <a:t>WWW.MIRICOMPANY.COM</a:t>
            </a:r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8B4F2526-78D5-C3BE-3B59-27AD2BB9685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F7ADB4C1-8EEA-F052-2227-ABA57D2CE0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76726" y="663586"/>
            <a:ext cx="5357674" cy="857228"/>
          </a:xfrm>
          <a:prstGeom prst="rect">
            <a:avLst/>
          </a:prstGeom>
        </p:spPr>
      </p:pic>
      <p:sp>
        <p:nvSpPr>
          <p:cNvPr id="21" name="TextBox 21">
            <a:extLst>
              <a:ext uri="{FF2B5EF4-FFF2-40B4-BE49-F238E27FC236}">
                <a16:creationId xmlns:a16="http://schemas.microsoft.com/office/drawing/2014/main" id="{C588315A-D7D2-02D7-44BD-225E9E5B6C90}"/>
              </a:ext>
            </a:extLst>
          </p:cNvPr>
          <p:cNvSpPr txBox="1"/>
          <p:nvPr/>
        </p:nvSpPr>
        <p:spPr>
          <a:xfrm>
            <a:off x="2565400" y="2197100"/>
            <a:ext cx="51562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3400" b="0" i="0" u="none" strike="noStrike" dirty="0">
              <a:solidFill>
                <a:srgbClr val="4F565C"/>
              </a:solidFill>
              <a:ea typeface="NanumSquare ExtraBold"/>
            </a:endParaRPr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636B7994-544A-66E7-0F7C-EA18A293E1C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>
            <a:extLst>
              <a:ext uri="{FF2B5EF4-FFF2-40B4-BE49-F238E27FC236}">
                <a16:creationId xmlns:a16="http://schemas.microsoft.com/office/drawing/2014/main" id="{CD0124DE-CCFA-8E95-8D0E-13638AA2F7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59507" y="969569"/>
            <a:ext cx="311720" cy="321462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0F712805-285A-DB27-9774-27D07944BD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8072221" y="1003048"/>
            <a:ext cx="243530" cy="13637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C3FA8AF-1097-5B37-BBBA-97F6349A1121}"/>
              </a:ext>
            </a:extLst>
          </p:cNvPr>
          <p:cNvSpPr txBox="1"/>
          <p:nvPr/>
        </p:nvSpPr>
        <p:spPr>
          <a:xfrm>
            <a:off x="4268803" y="813485"/>
            <a:ext cx="3584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UI/UX (User Interface / User Experience)</a:t>
            </a:r>
            <a:endParaRPr lang="ko-KR" altLang="en-US" dirty="0"/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F4EA8412-20B3-BF46-B839-D435FCD2F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11489A05-3D6A-0DFC-F435-F126E7E6F9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6477" y="1241394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3" name="_x617035976">
            <a:extLst>
              <a:ext uri="{FF2B5EF4-FFF2-40B4-BE49-F238E27FC236}">
                <a16:creationId xmlns:a16="http://schemas.microsoft.com/office/drawing/2014/main" id="{EFCEF1AF-0CC8-290B-5B90-E3050CC04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627" y="1584171"/>
            <a:ext cx="4815573" cy="7643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8">
            <a:extLst>
              <a:ext uri="{FF2B5EF4-FFF2-40B4-BE49-F238E27FC236}">
                <a16:creationId xmlns:a16="http://schemas.microsoft.com/office/drawing/2014/main" id="{FB19EAFE-C7BE-9279-2D49-5EC1F991B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6600" y="2025587"/>
            <a:ext cx="31432546" cy="577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7" name="_x617035688">
            <a:extLst>
              <a:ext uri="{FF2B5EF4-FFF2-40B4-BE49-F238E27FC236}">
                <a16:creationId xmlns:a16="http://schemas.microsoft.com/office/drawing/2014/main" id="{732230DE-2808-89E6-52D4-F77493D62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2482788"/>
            <a:ext cx="5145988" cy="514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419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838200"/>
            <a:ext cx="16916400" cy="901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790700"/>
            <a:ext cx="16916400" cy="806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736600"/>
            <a:ext cx="16916400" cy="901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1651000"/>
            <a:ext cx="16916400" cy="8102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35000"/>
            <a:ext cx="16916400" cy="901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8636000"/>
            <a:ext cx="16916400" cy="10033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595100" y="9906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4F565C"/>
                </a:solidFill>
                <a:latin typeface="Catamaran Medium"/>
              </a:rPr>
              <a:t>QUICK AND EASY EDITING FOR BEGINNERS PRESENTATION TEMPLATES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990600"/>
            <a:ext cx="190500" cy="190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4800" y="990600"/>
            <a:ext cx="190500" cy="190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9300" y="990600"/>
            <a:ext cx="190500" cy="190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2375" y="3282950"/>
            <a:ext cx="7797800" cy="4940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1536700"/>
            <a:ext cx="169164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5816600" y="5092700"/>
            <a:ext cx="7086600" cy="1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47200" y="3708400"/>
            <a:ext cx="8242300" cy="1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47200" y="4965700"/>
            <a:ext cx="8242300" cy="1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47200" y="6223000"/>
            <a:ext cx="8242300" cy="1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47200" y="7467600"/>
            <a:ext cx="8242300" cy="127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6388100" y="90551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FFFFFF"/>
                </a:solidFill>
                <a:latin typeface="Catamaran Medium"/>
              </a:rPr>
              <a:t>WWW.MIRICOMPANY.COM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693400" y="4203700"/>
            <a:ext cx="59309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66000"/>
              </a:lnSpc>
            </a:pP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좌표평면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위에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각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항목의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수치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별로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점을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찍습니다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198100" y="3048000"/>
            <a:ext cx="47371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 dirty="0">
                <a:solidFill>
                  <a:srgbClr val="4F565C"/>
                </a:solidFill>
                <a:ea typeface="NanumSquare ExtraBold"/>
              </a:rPr>
              <a:t>선</a:t>
            </a:r>
            <a:r>
              <a:rPr lang="en-US" sz="2400" b="0" i="0" u="none" strike="noStrike" dirty="0">
                <a:solidFill>
                  <a:srgbClr val="4F565C"/>
                </a:solidFill>
                <a:latin typeface="NanumSquare ExtraBold"/>
              </a:rPr>
              <a:t> </a:t>
            </a:r>
            <a:r>
              <a:rPr lang="ko-KR" sz="2400" b="0" i="0" u="none" strike="noStrike" dirty="0">
                <a:solidFill>
                  <a:srgbClr val="4F565C"/>
                </a:solidFill>
                <a:ea typeface="NanumSquare ExtraBold"/>
              </a:rPr>
              <a:t>그래프</a:t>
            </a:r>
            <a:r>
              <a:rPr lang="en-US" sz="2400" b="0" i="0" u="none" strike="noStrike" dirty="0">
                <a:solidFill>
                  <a:srgbClr val="4F565C"/>
                </a:solidFill>
                <a:latin typeface="NanumSquare ExtraBold"/>
              </a:rPr>
              <a:t> </a:t>
            </a:r>
            <a:r>
              <a:rPr lang="ko-KR" sz="2400" b="0" i="0" u="none" strike="noStrike" dirty="0">
                <a:solidFill>
                  <a:srgbClr val="4F565C"/>
                </a:solidFill>
                <a:ea typeface="NanumSquare ExtraBold"/>
              </a:rPr>
              <a:t>그리는</a:t>
            </a:r>
            <a:r>
              <a:rPr lang="en-US" sz="2400" b="0" i="0" u="none" strike="noStrike" dirty="0">
                <a:solidFill>
                  <a:srgbClr val="4F565C"/>
                </a:solidFill>
                <a:latin typeface="NanumSquare ExtraBold"/>
              </a:rPr>
              <a:t> </a:t>
            </a:r>
            <a:r>
              <a:rPr lang="ko-KR" sz="2400" b="0" i="0" u="none" strike="noStrike" dirty="0">
                <a:solidFill>
                  <a:srgbClr val="4F565C"/>
                </a:solidFill>
                <a:ea typeface="NanumSquare ExtraBold"/>
              </a:rPr>
              <a:t>법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24000" y="1955800"/>
            <a:ext cx="6985000" cy="11176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2565400" y="2197100"/>
            <a:ext cx="51562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3400" b="0" i="0" u="none" strike="noStrike" dirty="0">
              <a:solidFill>
                <a:srgbClr val="4F565C"/>
              </a:solidFill>
              <a:ea typeface="NanumSquare ExtraBold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43100" y="2298700"/>
            <a:ext cx="406400" cy="419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7785100" y="2425700"/>
            <a:ext cx="317500" cy="1778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0693400" y="5435600"/>
            <a:ext cx="59309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66000"/>
              </a:lnSpc>
            </a:pP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찍은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점들을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선분으로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이어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꺾은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선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그래프를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그립니다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693400" y="6654800"/>
            <a:ext cx="59309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66000"/>
              </a:lnSpc>
            </a:pP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모든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선분의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개수는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항목보다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 1</a:t>
            </a: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개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적게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그려집니다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693400" y="7886700"/>
            <a:ext cx="59309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66000"/>
              </a:lnSpc>
            </a:pP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선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그래프에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알맞은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제목을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붙여주세요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3" name="Picture 3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67900" y="4076700"/>
            <a:ext cx="571500" cy="571500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9969500" y="4203700"/>
            <a:ext cx="3556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66000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NanumSquare Bold"/>
              </a:rPr>
              <a:t>1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67900" y="5295900"/>
            <a:ext cx="571500" cy="5715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9969500" y="5435600"/>
            <a:ext cx="3556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66000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NanumSquare Bold"/>
              </a:rPr>
              <a:t>2</a:t>
            </a:r>
          </a:p>
        </p:txBody>
      </p:sp>
      <p:grpSp>
        <p:nvGrpSpPr>
          <p:cNvPr id="38" name="Group 3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67900" y="6527800"/>
            <a:ext cx="571500" cy="571500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9969500" y="6654800"/>
            <a:ext cx="3556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66000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NanumSquare Bold"/>
              </a:rPr>
              <a:t>3</a:t>
            </a:r>
          </a:p>
        </p:txBody>
      </p:sp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67900" y="7747000"/>
            <a:ext cx="571500" cy="571500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9969500" y="7886700"/>
            <a:ext cx="355600" cy="317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66000"/>
              </a:lnSpc>
            </a:pPr>
            <a:r>
              <a:rPr lang="en-US" sz="1800" b="0" i="0" u="none" strike="noStrike">
                <a:solidFill>
                  <a:srgbClr val="FFFFFF"/>
                </a:solidFill>
                <a:latin typeface="NanumSquare Bold"/>
              </a:rPr>
              <a:t>4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838200"/>
            <a:ext cx="16916400" cy="901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790700"/>
            <a:ext cx="16916400" cy="806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736600"/>
            <a:ext cx="16916400" cy="901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1651000"/>
            <a:ext cx="16916400" cy="8102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35000"/>
            <a:ext cx="16916400" cy="901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5880100"/>
            <a:ext cx="16916400" cy="3771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595100" y="9906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4F565C"/>
                </a:solidFill>
                <a:latin typeface="Catamaran Medium"/>
              </a:rPr>
              <a:t>QUICK AND EASY EDITING FOR BEGINNERS PRESENTATION TEMPLATES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990600"/>
            <a:ext cx="190500" cy="190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3365500"/>
            <a:ext cx="16916400" cy="2540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4800" y="990600"/>
            <a:ext cx="190500" cy="190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9300" y="990600"/>
            <a:ext cx="190500" cy="190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1536700"/>
            <a:ext cx="169164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7607300" y="7099300"/>
            <a:ext cx="3086100" cy="1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5880100"/>
            <a:ext cx="16916400" cy="1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000" y="5880100"/>
            <a:ext cx="8458200" cy="3771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5800" y="8648700"/>
            <a:ext cx="16916400" cy="127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12200" y="5448300"/>
            <a:ext cx="863600" cy="863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40800" y="5676900"/>
            <a:ext cx="406400" cy="393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5800" y="8648700"/>
            <a:ext cx="16916400" cy="10033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6388100" y="90551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FFFFFF"/>
                </a:solidFill>
                <a:latin typeface="Catamaran Medium"/>
              </a:rPr>
              <a:t>WWW.MIRICOMPANY.COM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51500" y="1892300"/>
            <a:ext cx="6985000" cy="11176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6692900" y="2133600"/>
            <a:ext cx="51562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400" b="0" i="0" u="none" strike="noStrike" dirty="0">
                <a:solidFill>
                  <a:srgbClr val="4F565C"/>
                </a:solidFill>
                <a:ea typeface="NanumSquare ExtraBold"/>
              </a:rPr>
              <a:t>목표를</a:t>
            </a:r>
            <a:r>
              <a:rPr lang="en-US" sz="3400" b="0" i="0" u="none" strike="noStrike" dirty="0">
                <a:solidFill>
                  <a:srgbClr val="4F565C"/>
                </a:solidFill>
                <a:latin typeface="NanumSquare ExtraBold"/>
              </a:rPr>
              <a:t> </a:t>
            </a:r>
            <a:r>
              <a:rPr lang="ko-KR" sz="3400" b="0" i="0" u="none" strike="noStrike" dirty="0">
                <a:solidFill>
                  <a:srgbClr val="4F565C"/>
                </a:solidFill>
                <a:ea typeface="NanumSquare ExtraBold"/>
              </a:rPr>
              <a:t>설명하는</a:t>
            </a:r>
            <a:r>
              <a:rPr lang="en-US" sz="3400" b="0" i="0" u="none" strike="noStrike" dirty="0">
                <a:solidFill>
                  <a:srgbClr val="4F565C"/>
                </a:solidFill>
                <a:latin typeface="NanumSquare ExtraBold"/>
              </a:rPr>
              <a:t> </a:t>
            </a:r>
            <a:r>
              <a:rPr lang="ko-KR" sz="3400" b="0" i="0" u="none" strike="noStrike" dirty="0" err="1">
                <a:solidFill>
                  <a:srgbClr val="4F565C"/>
                </a:solidFill>
                <a:ea typeface="NanumSquare ExtraBold"/>
              </a:rPr>
              <a:t>인포그래픽</a:t>
            </a:r>
            <a:endParaRPr lang="ko-KR" sz="3400" b="0" i="0" u="none" strike="noStrike" dirty="0">
              <a:solidFill>
                <a:srgbClr val="4F565C"/>
              </a:solidFill>
              <a:ea typeface="NanumSquare ExtraBold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70600" y="2235200"/>
            <a:ext cx="406400" cy="4191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0800000">
            <a:off x="11912600" y="2362200"/>
            <a:ext cx="317500" cy="1778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866900" y="6311900"/>
            <a:ext cx="63881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200" b="0" i="0" u="none" strike="noStrike">
                <a:solidFill>
                  <a:srgbClr val="4F565C"/>
                </a:solidFill>
                <a:ea typeface="NanumSquare Bold"/>
              </a:rPr>
              <a:t>제목은</a:t>
            </a:r>
            <a:r>
              <a:rPr lang="en-US" sz="3200" b="0" i="0" u="none" strike="noStrike">
                <a:solidFill>
                  <a:srgbClr val="4F565C"/>
                </a:solidFill>
                <a:latin typeface="NanumSquare Bold"/>
              </a:rPr>
              <a:t> </a:t>
            </a:r>
            <a:r>
              <a:rPr lang="ko-KR" sz="3200" b="0" i="0" u="none" strike="noStrike">
                <a:solidFill>
                  <a:srgbClr val="4F565C"/>
                </a:solidFill>
                <a:ea typeface="NanumSquare Bold"/>
              </a:rPr>
              <a:t>문장보다</a:t>
            </a:r>
            <a:r>
              <a:rPr lang="en-US" sz="3200" b="0" i="0" u="none" strike="noStrike">
                <a:solidFill>
                  <a:srgbClr val="4F565C"/>
                </a:solidFill>
                <a:latin typeface="NanumSquare Bold"/>
              </a:rPr>
              <a:t> </a:t>
            </a:r>
            <a:r>
              <a:rPr lang="ko-KR" sz="3200" b="0" i="0" u="none" strike="noStrike">
                <a:solidFill>
                  <a:srgbClr val="4F565C"/>
                </a:solidFill>
                <a:ea typeface="NanumSquare Bold"/>
              </a:rPr>
              <a:t>키워드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765300" y="7112000"/>
            <a:ext cx="66294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4F565C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여러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항목을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더하면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어떤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시너지가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날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수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있는지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요약해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주세요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4F565C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해당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키워드들이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어떤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영향을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주는지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설명해주세요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4F565C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목표를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이해하기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위한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배경이나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보충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설명을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적어주세요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185400" y="6311900"/>
            <a:ext cx="63881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200" b="0" i="0" u="none" strike="noStrike">
                <a:solidFill>
                  <a:srgbClr val="FFFFFF"/>
                </a:solidFill>
                <a:ea typeface="NanumSquare Bold"/>
              </a:rPr>
              <a:t>제목은</a:t>
            </a:r>
            <a:r>
              <a:rPr lang="en-US" sz="3200" b="0" i="0" u="none" strike="noStrike">
                <a:solidFill>
                  <a:srgbClr val="FFFFFF"/>
                </a:solidFill>
                <a:latin typeface="NanumSquare Bold"/>
              </a:rPr>
              <a:t> </a:t>
            </a:r>
            <a:r>
              <a:rPr lang="ko-KR" sz="3200" b="0" i="0" u="none" strike="noStrike">
                <a:solidFill>
                  <a:srgbClr val="FFFFFF"/>
                </a:solidFill>
                <a:ea typeface="NanumSquare Bold"/>
              </a:rPr>
              <a:t>문장보다</a:t>
            </a:r>
            <a:r>
              <a:rPr lang="en-US" sz="3200" b="0" i="0" u="none" strike="noStrike">
                <a:solidFill>
                  <a:srgbClr val="FFFFFF"/>
                </a:solidFill>
                <a:latin typeface="NanumSquare Bold"/>
              </a:rPr>
              <a:t> </a:t>
            </a:r>
            <a:r>
              <a:rPr lang="ko-KR" sz="3200" b="0" i="0" u="none" strike="noStrike">
                <a:solidFill>
                  <a:srgbClr val="FFFFFF"/>
                </a:solidFill>
                <a:ea typeface="NanumSquare Bold"/>
              </a:rPr>
              <a:t>키워드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791700" y="7099300"/>
            <a:ext cx="7315200" cy="1003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24499"/>
              </a:lnSpc>
              <a:buClr>
                <a:srgbClr val="FFFFFF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FFFFFF"/>
                </a:solidFill>
                <a:ea typeface="NanumSquare Regular"/>
              </a:rPr>
              <a:t>결과를</a:t>
            </a:r>
            <a:r>
              <a:rPr lang="en-US" sz="1800" b="0" i="0" u="none" strike="noStrike">
                <a:solidFill>
                  <a:srgbClr val="FFFFFF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NanumSquare Regular"/>
              </a:rPr>
              <a:t>만들기</a:t>
            </a:r>
            <a:r>
              <a:rPr lang="en-US" sz="1800" b="0" i="0" u="none" strike="noStrike">
                <a:solidFill>
                  <a:srgbClr val="FFFFFF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NanumSquare Regular"/>
              </a:rPr>
              <a:t>위한</a:t>
            </a:r>
            <a:r>
              <a:rPr lang="en-US" sz="1800" b="0" i="0" u="none" strike="noStrike">
                <a:solidFill>
                  <a:srgbClr val="FFFFFF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NanumSquare Regular"/>
              </a:rPr>
              <a:t>원인들을</a:t>
            </a:r>
            <a:r>
              <a:rPr lang="en-US" sz="1800" b="0" i="0" u="none" strike="noStrike">
                <a:solidFill>
                  <a:srgbClr val="FFFFFF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NanumSquare Regular"/>
              </a:rPr>
              <a:t>자세하게</a:t>
            </a:r>
            <a:r>
              <a:rPr lang="en-US" sz="1800" b="0" i="0" u="none" strike="noStrike">
                <a:solidFill>
                  <a:srgbClr val="FFFFFF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NanumSquare Regular"/>
              </a:rPr>
              <a:t>적어주세요</a:t>
            </a:r>
            <a:r>
              <a:rPr lang="en-US" sz="1800" b="0" i="0" u="none" strike="noStrike">
                <a:solidFill>
                  <a:srgbClr val="FFFFFF"/>
                </a:solidFill>
                <a:latin typeface="NanumSquare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FFFFFF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FFFFFF"/>
                </a:solidFill>
                <a:ea typeface="NanumSquare Regular"/>
              </a:rPr>
              <a:t>타</a:t>
            </a:r>
            <a:r>
              <a:rPr lang="en-US" sz="1800" b="0" i="0" u="none" strike="noStrike">
                <a:solidFill>
                  <a:srgbClr val="FFFFFF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NanumSquare Regular"/>
              </a:rPr>
              <a:t>키워드와의</a:t>
            </a:r>
            <a:r>
              <a:rPr lang="en-US" sz="1800" b="0" i="0" u="none" strike="noStrike">
                <a:solidFill>
                  <a:srgbClr val="FFFFFF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NanumSquare Regular"/>
              </a:rPr>
              <a:t>연관성을</a:t>
            </a:r>
            <a:r>
              <a:rPr lang="en-US" sz="1800" b="0" i="0" u="none" strike="noStrike">
                <a:solidFill>
                  <a:srgbClr val="FFFFFF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NanumSquare Regular"/>
              </a:rPr>
              <a:t>함께</a:t>
            </a:r>
            <a:r>
              <a:rPr lang="en-US" sz="1800" b="0" i="0" u="none" strike="noStrike">
                <a:solidFill>
                  <a:srgbClr val="FFFFFF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NanumSquare Regular"/>
              </a:rPr>
              <a:t>적어</a:t>
            </a:r>
            <a:r>
              <a:rPr lang="en-US" sz="1800" b="0" i="0" u="none" strike="noStrike">
                <a:solidFill>
                  <a:srgbClr val="FFFFFF"/>
                </a:solidFill>
                <a:latin typeface="NanumSquare Regular"/>
              </a:rPr>
              <a:t>, </a:t>
            </a:r>
            <a:r>
              <a:rPr lang="ko-KR" sz="1800" b="0" i="0" u="none" strike="noStrike">
                <a:solidFill>
                  <a:srgbClr val="FFFFFF"/>
                </a:solidFill>
                <a:ea typeface="NanumSquare Regular"/>
              </a:rPr>
              <a:t>보다</a:t>
            </a:r>
            <a:r>
              <a:rPr lang="en-US" sz="1800" b="0" i="0" u="none" strike="noStrike">
                <a:solidFill>
                  <a:srgbClr val="FFFFFF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NanumSquare Regular"/>
              </a:rPr>
              <a:t>신빙성</a:t>
            </a:r>
            <a:r>
              <a:rPr lang="en-US" sz="1800" b="0" i="0" u="none" strike="noStrike">
                <a:solidFill>
                  <a:srgbClr val="FFFFFF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NanumSquare Regular"/>
              </a:rPr>
              <a:t>있는</a:t>
            </a:r>
            <a:r>
              <a:rPr lang="en-US" sz="1800" b="0" i="0" u="none" strike="noStrike">
                <a:solidFill>
                  <a:srgbClr val="FFFFFF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NanumSquare Regular"/>
              </a:rPr>
              <a:t>자료를</a:t>
            </a:r>
            <a:r>
              <a:rPr lang="en-US" sz="1800" b="0" i="0" u="none" strike="noStrike">
                <a:solidFill>
                  <a:srgbClr val="FFFFFF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NanumSquare Regular"/>
              </a:rPr>
              <a:t>완성해</a:t>
            </a:r>
            <a:r>
              <a:rPr lang="en-US" sz="1800" b="0" i="0" u="none" strike="noStrike">
                <a:solidFill>
                  <a:srgbClr val="FFFFFF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NanumSquare Regular"/>
              </a:rPr>
              <a:t>보세요</a:t>
            </a:r>
            <a:r>
              <a:rPr lang="en-US" sz="1800" b="0" i="0" u="none" strike="noStrike">
                <a:solidFill>
                  <a:srgbClr val="FFFFFF"/>
                </a:solidFill>
                <a:latin typeface="NanumSquare Regular"/>
              </a:rPr>
              <a:t>.</a:t>
            </a:r>
          </a:p>
          <a:p>
            <a:pPr marL="342900" lvl="0" indent="-342900" algn="l">
              <a:lnSpc>
                <a:spcPct val="124499"/>
              </a:lnSpc>
              <a:buClr>
                <a:srgbClr val="FFFFFF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FFFFFF"/>
                </a:solidFill>
                <a:ea typeface="NanumSquare Regular"/>
              </a:rPr>
              <a:t>선행된</a:t>
            </a:r>
            <a:r>
              <a:rPr lang="en-US" sz="1800" b="0" i="0" u="none" strike="noStrike">
                <a:solidFill>
                  <a:srgbClr val="FFFFFF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NanumSquare Regular"/>
              </a:rPr>
              <a:t>원인</a:t>
            </a:r>
            <a:r>
              <a:rPr lang="en-US" sz="1800" b="0" i="0" u="none" strike="noStrike">
                <a:solidFill>
                  <a:srgbClr val="FFFFFF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NanumSquare Regular"/>
              </a:rPr>
              <a:t>키워드가</a:t>
            </a:r>
            <a:r>
              <a:rPr lang="en-US" sz="1800" b="0" i="0" u="none" strike="noStrike">
                <a:solidFill>
                  <a:srgbClr val="FFFFFF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NanumSquare Regular"/>
              </a:rPr>
              <a:t>목표에</a:t>
            </a:r>
            <a:r>
              <a:rPr lang="en-US" sz="1800" b="0" i="0" u="none" strike="noStrike">
                <a:solidFill>
                  <a:srgbClr val="FFFFFF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NanumSquare Regular"/>
              </a:rPr>
              <a:t>어떤</a:t>
            </a:r>
            <a:r>
              <a:rPr lang="en-US" sz="1800" b="0" i="0" u="none" strike="noStrike">
                <a:solidFill>
                  <a:srgbClr val="FFFFFF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NanumSquare Regular"/>
              </a:rPr>
              <a:t>영향을</a:t>
            </a:r>
            <a:r>
              <a:rPr lang="en-US" sz="1800" b="0" i="0" u="none" strike="noStrike">
                <a:solidFill>
                  <a:srgbClr val="FFFFFF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NanumSquare Regular"/>
              </a:rPr>
              <a:t>미쳤는지</a:t>
            </a:r>
            <a:r>
              <a:rPr lang="en-US" sz="1800" b="0" i="0" u="none" strike="noStrike">
                <a:solidFill>
                  <a:srgbClr val="FFFFFF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NanumSquare Regular"/>
              </a:rPr>
              <a:t>적어주세요</a:t>
            </a:r>
            <a:r>
              <a:rPr lang="en-US" sz="1800" b="0" i="0" u="none" strike="noStrike">
                <a:solidFill>
                  <a:srgbClr val="FFFFFF"/>
                </a:solidFill>
                <a:latin typeface="NanumSquare Regular"/>
              </a:rPr>
              <a:t>.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81200" y="3657600"/>
            <a:ext cx="14325600" cy="8509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5556250" y="3909381"/>
            <a:ext cx="9017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2000" dirty="0"/>
              <a:t>주니어 개발자로서 </a:t>
            </a:r>
            <a:r>
              <a:rPr lang="en-US" altLang="ko-KR" sz="2000" dirty="0"/>
              <a:t>'</a:t>
            </a:r>
            <a:r>
              <a:rPr lang="ko-KR" altLang="en-US" sz="2000" dirty="0"/>
              <a:t>시스템 아키텍처</a:t>
            </a:r>
            <a:r>
              <a:rPr lang="en-US" altLang="ko-KR" sz="2000" dirty="0"/>
              <a:t>'</a:t>
            </a:r>
            <a:r>
              <a:rPr lang="ko-KR" altLang="en-US" sz="2000" dirty="0"/>
              <a:t>를 이해하고 완성하는 역량 확보</a:t>
            </a:r>
            <a:r>
              <a:rPr lang="en-US" sz="2000" b="0" i="0" u="none" strike="noStrike" dirty="0">
                <a:solidFill>
                  <a:srgbClr val="4F565C"/>
                </a:solidFill>
                <a:latin typeface="NanumSquare Regular"/>
              </a:rPr>
              <a:t>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959100" y="3784600"/>
            <a:ext cx="1955800" cy="571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3200" b="0" i="0" u="none" strike="noStrike">
                <a:solidFill>
                  <a:srgbClr val="4F565C"/>
                </a:solidFill>
                <a:ea typeface="NanumSquare Bold"/>
              </a:rPr>
              <a:t>목표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349500" y="4686300"/>
            <a:ext cx="32131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2050"/>
              </a:lnSpc>
              <a:buClr>
                <a:srgbClr val="4F565C"/>
              </a:buClr>
              <a:buFont typeface="Arial"/>
              <a:buChar char="●"/>
            </a:pPr>
            <a:r>
              <a:rPr lang="ko-KR" sz="1800" b="0" i="0" u="none" strike="noStrike" dirty="0">
                <a:solidFill>
                  <a:srgbClr val="4F565C"/>
                </a:solidFill>
                <a:ea typeface="NanumSquare Regular"/>
              </a:rPr>
              <a:t>해당</a:t>
            </a:r>
            <a:r>
              <a:rPr lang="en-US" sz="1800" b="0" i="0" u="none" strike="noStrike" dirty="0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 dirty="0">
                <a:solidFill>
                  <a:srgbClr val="4F565C"/>
                </a:solidFill>
                <a:ea typeface="NanumSquare Regular"/>
              </a:rPr>
              <a:t>페이지는</a:t>
            </a:r>
            <a:r>
              <a:rPr lang="en-US" sz="1800" b="0" i="0" u="none" strike="noStrike" dirty="0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 dirty="0">
                <a:solidFill>
                  <a:srgbClr val="4F565C"/>
                </a:solidFill>
                <a:ea typeface="NanumSquare Regular"/>
              </a:rPr>
              <a:t>목표와</a:t>
            </a:r>
            <a:r>
              <a:rPr lang="en-US" sz="1800" b="0" i="0" u="none" strike="noStrike" dirty="0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 dirty="0">
                <a:solidFill>
                  <a:srgbClr val="4F565C"/>
                </a:solidFill>
                <a:ea typeface="NanumSquare Regular"/>
              </a:rPr>
              <a:t>실천</a:t>
            </a:r>
            <a:r>
              <a:rPr lang="en-US" sz="1800" b="0" i="0" u="none" strike="noStrike" dirty="0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 dirty="0">
                <a:solidFill>
                  <a:srgbClr val="4F565C"/>
                </a:solidFill>
                <a:ea typeface="NanumSquare Regular"/>
              </a:rPr>
              <a:t>방안을</a:t>
            </a:r>
            <a:r>
              <a:rPr lang="en-US" sz="1800" b="0" i="0" u="none" strike="noStrike" dirty="0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 dirty="0">
                <a:solidFill>
                  <a:srgbClr val="4F565C"/>
                </a:solidFill>
                <a:ea typeface="NanumSquare Regular"/>
              </a:rPr>
              <a:t>적는</a:t>
            </a:r>
            <a:r>
              <a:rPr lang="en-US" sz="1800" b="0" i="0" u="none" strike="noStrike" dirty="0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 dirty="0">
                <a:solidFill>
                  <a:srgbClr val="4F565C"/>
                </a:solidFill>
                <a:ea typeface="NanumSquare Regular"/>
              </a:rPr>
              <a:t>페이지입니다</a:t>
            </a:r>
            <a:r>
              <a:rPr lang="en-US" sz="1800" b="0" i="0" u="none" strike="noStrike" dirty="0">
                <a:solidFill>
                  <a:srgbClr val="4F565C"/>
                </a:solidFill>
                <a:latin typeface="NanumSquare Regular"/>
              </a:rPr>
              <a:t>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632700" y="4686300"/>
            <a:ext cx="34671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2050"/>
              </a:lnSpc>
              <a:buClr>
                <a:srgbClr val="4F565C"/>
              </a:buClr>
              <a:buFont typeface="Arial"/>
              <a:buChar char="●"/>
            </a:pPr>
            <a:r>
              <a:rPr lang="ko-KR" sz="1800" b="0" i="0" u="none" strike="noStrike" dirty="0">
                <a:solidFill>
                  <a:srgbClr val="4F565C"/>
                </a:solidFill>
                <a:ea typeface="NanumSquare Regular"/>
              </a:rPr>
              <a:t>목표에</a:t>
            </a:r>
            <a:r>
              <a:rPr lang="en-US" sz="1800" b="0" i="0" u="none" strike="noStrike" dirty="0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 dirty="0">
                <a:solidFill>
                  <a:srgbClr val="4F565C"/>
                </a:solidFill>
                <a:ea typeface="NanumSquare Regular"/>
              </a:rPr>
              <a:t>대한</a:t>
            </a:r>
            <a:r>
              <a:rPr lang="en-US" sz="1800" b="0" i="0" u="none" strike="noStrike" dirty="0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 dirty="0">
                <a:solidFill>
                  <a:srgbClr val="4F565C"/>
                </a:solidFill>
                <a:ea typeface="NanumSquare Regular"/>
              </a:rPr>
              <a:t>부연</a:t>
            </a:r>
            <a:r>
              <a:rPr lang="en-US" sz="1800" b="0" i="0" u="none" strike="noStrike" dirty="0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 dirty="0">
                <a:solidFill>
                  <a:srgbClr val="4F565C"/>
                </a:solidFill>
                <a:ea typeface="NanumSquare Regular"/>
              </a:rPr>
              <a:t>설명이</a:t>
            </a:r>
            <a:r>
              <a:rPr lang="en-US" sz="1800" b="0" i="0" u="none" strike="noStrike" dirty="0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 dirty="0">
                <a:solidFill>
                  <a:srgbClr val="4F565C"/>
                </a:solidFill>
                <a:ea typeface="NanumSquare Regular"/>
              </a:rPr>
              <a:t>필요하다면</a:t>
            </a:r>
            <a:r>
              <a:rPr lang="en-US" sz="1800" b="0" i="0" u="none" strike="noStrike" dirty="0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 dirty="0">
                <a:solidFill>
                  <a:srgbClr val="4F565C"/>
                </a:solidFill>
                <a:ea typeface="NanumSquare Regular"/>
              </a:rPr>
              <a:t>이</a:t>
            </a:r>
            <a:r>
              <a:rPr lang="en-US" sz="1800" b="0" i="0" u="none" strike="noStrike" dirty="0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 dirty="0">
                <a:solidFill>
                  <a:srgbClr val="4F565C"/>
                </a:solidFill>
                <a:ea typeface="NanumSquare Regular"/>
              </a:rPr>
              <a:t>곳에</a:t>
            </a:r>
            <a:r>
              <a:rPr lang="en-US" sz="1800" b="0" i="0" u="none" strike="noStrike" dirty="0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 dirty="0">
                <a:solidFill>
                  <a:srgbClr val="4F565C"/>
                </a:solidFill>
                <a:ea typeface="NanumSquare Regular"/>
              </a:rPr>
              <a:t>적어주세요</a:t>
            </a:r>
            <a:r>
              <a:rPr lang="en-US" sz="1800" b="0" i="0" u="none" strike="noStrike" dirty="0">
                <a:solidFill>
                  <a:srgbClr val="4F565C"/>
                </a:solidFill>
                <a:latin typeface="NanumSquare Regular"/>
              </a:rPr>
              <a:t>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169900" y="4686300"/>
            <a:ext cx="28067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2050"/>
              </a:lnSpc>
              <a:buClr>
                <a:srgbClr val="4F565C"/>
              </a:buClr>
              <a:buFont typeface="Arial"/>
              <a:buChar char="●"/>
            </a:pP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키워드로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인한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목표에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대해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상세하게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입력해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주세요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838200"/>
            <a:ext cx="16916400" cy="901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790700"/>
            <a:ext cx="16916400" cy="806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736600"/>
            <a:ext cx="16916400" cy="901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1651000"/>
            <a:ext cx="16916400" cy="8102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35000"/>
            <a:ext cx="16916400" cy="901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" y="4102100"/>
            <a:ext cx="4216400" cy="4546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4900" y="4102100"/>
            <a:ext cx="4229100" cy="4546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0" y="4102100"/>
            <a:ext cx="4229100" cy="4546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73100" y="4102100"/>
            <a:ext cx="4229100" cy="45466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" y="8636000"/>
            <a:ext cx="16916400" cy="10033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595100" y="9906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4F565C"/>
                </a:solidFill>
                <a:latin typeface="Catamaran Medium"/>
              </a:rPr>
              <a:t>QUICK AND EASY EDITING FOR BEGINNERS PRESENTATION TEMPLATES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3000" y="990600"/>
            <a:ext cx="190500" cy="190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74800" y="990600"/>
            <a:ext cx="190500" cy="190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9300" y="990600"/>
            <a:ext cx="190500" cy="190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5800" y="1536700"/>
            <a:ext cx="16916400" cy="1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6870700" y="6362700"/>
            <a:ext cx="4546600" cy="1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5800" y="4089400"/>
            <a:ext cx="16916400" cy="12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2628900" y="6362700"/>
            <a:ext cx="4546600" cy="127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70400" y="5930900"/>
            <a:ext cx="863600" cy="863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13300" y="6184900"/>
            <a:ext cx="177800" cy="3683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12200" y="5930900"/>
            <a:ext cx="863600" cy="8636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55100" y="6184900"/>
            <a:ext cx="177800" cy="3683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941300" y="5930900"/>
            <a:ext cx="863600" cy="8636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284200" y="6184900"/>
            <a:ext cx="177800" cy="3683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6388100" y="90551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FFFFFF"/>
                </a:solidFill>
                <a:latin typeface="Catamaran Medium"/>
              </a:rPr>
              <a:t>WWW.MIRICOMPANY.COM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51500" y="1955800"/>
            <a:ext cx="6985000" cy="11176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6692900" y="2197100"/>
            <a:ext cx="51562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400" b="0" i="0" u="none" strike="noStrike" dirty="0">
                <a:solidFill>
                  <a:srgbClr val="4F565C"/>
                </a:solidFill>
                <a:ea typeface="NanumSquare ExtraBold"/>
              </a:rPr>
              <a:t>흐름을</a:t>
            </a:r>
            <a:r>
              <a:rPr lang="en-US" sz="3400" b="0" i="0" u="none" strike="noStrike" dirty="0">
                <a:solidFill>
                  <a:srgbClr val="4F565C"/>
                </a:solidFill>
                <a:latin typeface="NanumSquare ExtraBold"/>
              </a:rPr>
              <a:t> </a:t>
            </a:r>
            <a:r>
              <a:rPr lang="ko-KR" sz="3400" b="0" i="0" u="none" strike="noStrike" dirty="0">
                <a:solidFill>
                  <a:srgbClr val="4F565C"/>
                </a:solidFill>
                <a:ea typeface="NanumSquare ExtraBold"/>
              </a:rPr>
              <a:t>보여</a:t>
            </a:r>
            <a:r>
              <a:rPr lang="en-US" sz="3400" b="0" i="0" u="none" strike="noStrike" dirty="0">
                <a:solidFill>
                  <a:srgbClr val="4F565C"/>
                </a:solidFill>
                <a:latin typeface="NanumSquare ExtraBold"/>
              </a:rPr>
              <a:t> </a:t>
            </a:r>
            <a:r>
              <a:rPr lang="ko-KR" sz="3400" b="0" i="0" u="none" strike="noStrike" dirty="0">
                <a:solidFill>
                  <a:srgbClr val="4F565C"/>
                </a:solidFill>
                <a:ea typeface="NanumSquare ExtraBold"/>
              </a:rPr>
              <a:t>주는</a:t>
            </a:r>
            <a:r>
              <a:rPr lang="en-US" sz="3400" b="0" i="0" u="none" strike="noStrike" dirty="0">
                <a:solidFill>
                  <a:srgbClr val="4F565C"/>
                </a:solidFill>
                <a:latin typeface="NanumSquare ExtraBold"/>
              </a:rPr>
              <a:t> </a:t>
            </a:r>
            <a:r>
              <a:rPr lang="ko-KR" sz="3400" b="0" i="0" u="none" strike="noStrike" dirty="0" err="1">
                <a:solidFill>
                  <a:srgbClr val="4F565C"/>
                </a:solidFill>
                <a:ea typeface="NanumSquare ExtraBold"/>
              </a:rPr>
              <a:t>인포그래픽</a:t>
            </a:r>
            <a:endParaRPr lang="ko-KR" sz="3400" b="0" i="0" u="none" strike="noStrike" dirty="0">
              <a:solidFill>
                <a:srgbClr val="4F565C"/>
              </a:solidFill>
              <a:ea typeface="NanumSquare ExtraBold"/>
            </a:endParaRPr>
          </a:p>
        </p:txBody>
      </p:sp>
      <p:grpSp>
        <p:nvGrpSpPr>
          <p:cNvPr id="34" name="Group 3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70600" y="2298700"/>
            <a:ext cx="406400" cy="4191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0800000">
            <a:off x="11912600" y="2425700"/>
            <a:ext cx="317500" cy="1778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3124200" y="3365500"/>
            <a:ext cx="12039600" cy="419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4539"/>
              </a:lnSpc>
            </a:pPr>
            <a:r>
              <a:rPr lang="ko-KR" sz="2400" b="0" i="0" u="none" strike="noStrike">
                <a:solidFill>
                  <a:srgbClr val="4F565C"/>
                </a:solidFill>
                <a:ea typeface="NanumSquare Bold"/>
              </a:rPr>
              <a:t>해당페이지는</a:t>
            </a:r>
            <a:r>
              <a:rPr lang="en-US" sz="2400" b="0" i="0" u="none" strike="noStrike">
                <a:solidFill>
                  <a:srgbClr val="4F565C"/>
                </a:solidFill>
                <a:latin typeface="NanumSquare Bold"/>
              </a:rPr>
              <a:t> 4</a:t>
            </a:r>
            <a:r>
              <a:rPr lang="ko-KR" sz="2400" b="0" i="0" u="none" strike="noStrike">
                <a:solidFill>
                  <a:srgbClr val="4F565C"/>
                </a:solidFill>
                <a:ea typeface="NanumSquare Bold"/>
              </a:rPr>
              <a:t>단계의</a:t>
            </a:r>
            <a:r>
              <a:rPr lang="en-US" sz="2400" b="0" i="0" u="none" strike="noStrike">
                <a:solidFill>
                  <a:srgbClr val="4F565C"/>
                </a:solidFill>
                <a:latin typeface="NanumSquare Bold"/>
              </a:rPr>
              <a:t> </a:t>
            </a:r>
            <a:r>
              <a:rPr lang="ko-KR" sz="2400" b="0" i="0" u="none" strike="noStrike">
                <a:solidFill>
                  <a:srgbClr val="4F565C"/>
                </a:solidFill>
                <a:ea typeface="NanumSquare Bold"/>
              </a:rPr>
              <a:t>흐름을</a:t>
            </a:r>
            <a:r>
              <a:rPr lang="en-US" sz="2400" b="0" i="0" u="none" strike="noStrike">
                <a:solidFill>
                  <a:srgbClr val="4F565C"/>
                </a:solidFill>
                <a:latin typeface="NanumSquare Bold"/>
              </a:rPr>
              <a:t> </a:t>
            </a:r>
            <a:r>
              <a:rPr lang="ko-KR" sz="2400" b="0" i="0" u="none" strike="noStrike">
                <a:solidFill>
                  <a:srgbClr val="4F565C"/>
                </a:solidFill>
                <a:ea typeface="NanumSquare Bold"/>
              </a:rPr>
              <a:t>보여주는</a:t>
            </a:r>
            <a:r>
              <a:rPr lang="en-US" sz="2400" b="0" i="0" u="none" strike="noStrike">
                <a:solidFill>
                  <a:srgbClr val="4F565C"/>
                </a:solidFill>
                <a:latin typeface="NanumSquare Bold"/>
              </a:rPr>
              <a:t> </a:t>
            </a:r>
            <a:r>
              <a:rPr lang="ko-KR" sz="2400" b="0" i="0" u="none" strike="noStrike">
                <a:solidFill>
                  <a:srgbClr val="4F565C"/>
                </a:solidFill>
                <a:ea typeface="NanumSquare Bold"/>
              </a:rPr>
              <a:t>페이지입니다</a:t>
            </a:r>
            <a:r>
              <a:rPr lang="en-US" sz="2400" b="0" i="0" u="none" strike="noStrike">
                <a:solidFill>
                  <a:srgbClr val="4F565C"/>
                </a:solidFill>
                <a:latin typeface="NanumSquare Bold"/>
              </a:rPr>
              <a:t>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752600" y="7137400"/>
            <a:ext cx="27432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4539"/>
              </a:lnSpc>
            </a:pP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시기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혹은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상황에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따라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어떤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일들이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있었는지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적어보세요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994400" y="7137400"/>
            <a:ext cx="2743200" cy="952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4539"/>
              </a:lnSpc>
            </a:pP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이곳에는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해당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단계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, </a:t>
            </a: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과정의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핵심이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되는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내용을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4F565C"/>
                </a:solidFill>
                <a:ea typeface="NanumSquare Regular"/>
              </a:rPr>
              <a:t>적어주세요</a:t>
            </a:r>
            <a:r>
              <a:rPr lang="en-US" sz="1800" b="0" i="0" u="none" strike="noStrike">
                <a:solidFill>
                  <a:srgbClr val="4F565C"/>
                </a:solidFill>
                <a:latin typeface="NanumSquare Regular"/>
              </a:rPr>
              <a:t>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210800" y="7137400"/>
            <a:ext cx="2743200" cy="952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4539"/>
              </a:lnSpc>
            </a:pPr>
            <a:r>
              <a:rPr lang="ko-KR" sz="1800" b="0" i="0" u="none" strike="noStrike">
                <a:solidFill>
                  <a:srgbClr val="FFFFFF"/>
                </a:solidFill>
                <a:ea typeface="NanumSquare Regular"/>
              </a:rPr>
              <a:t>이곳에는</a:t>
            </a:r>
            <a:r>
              <a:rPr lang="en-US" sz="1800" b="0" i="0" u="none" strike="noStrike">
                <a:solidFill>
                  <a:srgbClr val="FFFFFF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NanumSquare Regular"/>
              </a:rPr>
              <a:t>해당</a:t>
            </a:r>
            <a:r>
              <a:rPr lang="en-US" sz="1800" b="0" i="0" u="none" strike="noStrike">
                <a:solidFill>
                  <a:srgbClr val="FFFFFF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NanumSquare Regular"/>
              </a:rPr>
              <a:t>단계</a:t>
            </a:r>
            <a:r>
              <a:rPr lang="en-US" sz="1800" b="0" i="0" u="none" strike="noStrike">
                <a:solidFill>
                  <a:srgbClr val="FFFFFF"/>
                </a:solidFill>
                <a:latin typeface="NanumSquare Regular"/>
              </a:rPr>
              <a:t>, </a:t>
            </a:r>
            <a:r>
              <a:rPr lang="ko-KR" sz="1800" b="0" i="0" u="none" strike="noStrike">
                <a:solidFill>
                  <a:srgbClr val="FFFFFF"/>
                </a:solidFill>
                <a:ea typeface="NanumSquare Regular"/>
              </a:rPr>
              <a:t>과정의</a:t>
            </a:r>
            <a:r>
              <a:rPr lang="en-US" sz="1800" b="0" i="0" u="none" strike="noStrike">
                <a:solidFill>
                  <a:srgbClr val="FFFFFF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NanumSquare Regular"/>
              </a:rPr>
              <a:t>핵심이</a:t>
            </a:r>
            <a:r>
              <a:rPr lang="en-US" sz="1800" b="0" i="0" u="none" strike="noStrike">
                <a:solidFill>
                  <a:srgbClr val="FFFFFF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NanumSquare Regular"/>
              </a:rPr>
              <a:t>되는</a:t>
            </a:r>
            <a:r>
              <a:rPr lang="en-US" sz="1800" b="0" i="0" u="none" strike="noStrike">
                <a:solidFill>
                  <a:srgbClr val="FFFFFF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NanumSquare Regular"/>
              </a:rPr>
              <a:t>내용을</a:t>
            </a:r>
            <a:r>
              <a:rPr lang="en-US" sz="1800" b="0" i="0" u="none" strike="noStrike">
                <a:solidFill>
                  <a:srgbClr val="FFFFFF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NanumSquare Regular"/>
              </a:rPr>
              <a:t>적어주세요</a:t>
            </a:r>
            <a:r>
              <a:rPr lang="en-US" sz="1800" b="0" i="0" u="none" strike="noStrike">
                <a:solidFill>
                  <a:srgbClr val="FFFFFF"/>
                </a:solidFill>
                <a:latin typeface="NanumSquare Regular"/>
              </a:rPr>
              <a:t>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401800" y="7137400"/>
            <a:ext cx="2730500" cy="952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14539"/>
              </a:lnSpc>
            </a:pPr>
            <a:r>
              <a:rPr lang="ko-KR" sz="1800" b="0" i="0" u="none" strike="noStrike">
                <a:solidFill>
                  <a:srgbClr val="FFFFFF"/>
                </a:solidFill>
                <a:ea typeface="NanumSquare Regular"/>
              </a:rPr>
              <a:t>마지막</a:t>
            </a:r>
            <a:r>
              <a:rPr lang="en-US" sz="1800" b="0" i="0" u="none" strike="noStrike">
                <a:solidFill>
                  <a:srgbClr val="FFFFFF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NanumSquare Regular"/>
              </a:rPr>
              <a:t>단계에선</a:t>
            </a:r>
            <a:r>
              <a:rPr lang="en-US" sz="1800" b="0" i="0" u="none" strike="noStrike">
                <a:solidFill>
                  <a:srgbClr val="FFFFFF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NanumSquare Regular"/>
              </a:rPr>
              <a:t>도착지점에</a:t>
            </a:r>
            <a:r>
              <a:rPr lang="en-US" sz="1800" b="0" i="0" u="none" strike="noStrike">
                <a:solidFill>
                  <a:srgbClr val="FFFFFF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NanumSquare Regular"/>
              </a:rPr>
              <a:t>대한</a:t>
            </a:r>
            <a:r>
              <a:rPr lang="en-US" sz="1800" b="0" i="0" u="none" strike="noStrike">
                <a:solidFill>
                  <a:srgbClr val="FFFFFF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NanumSquare Regular"/>
              </a:rPr>
              <a:t>구체적인</a:t>
            </a:r>
            <a:r>
              <a:rPr lang="en-US" sz="1800" b="0" i="0" u="none" strike="noStrike">
                <a:solidFill>
                  <a:srgbClr val="FFFFFF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NanumSquare Regular"/>
              </a:rPr>
              <a:t>내용을</a:t>
            </a:r>
            <a:r>
              <a:rPr lang="en-US" sz="1800" b="0" i="0" u="none" strike="noStrike">
                <a:solidFill>
                  <a:srgbClr val="FFFFFF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NanumSquare Regular"/>
              </a:rPr>
              <a:t>입력해</a:t>
            </a:r>
            <a:r>
              <a:rPr lang="en-US" sz="1800" b="0" i="0" u="none" strike="noStrike">
                <a:solidFill>
                  <a:srgbClr val="FFFFFF"/>
                </a:solidFill>
                <a:latin typeface="NanumSquare Regular"/>
              </a:rPr>
              <a:t> </a:t>
            </a:r>
            <a:r>
              <a:rPr lang="ko-KR" sz="1800" b="0" i="0" u="none" strike="noStrike">
                <a:solidFill>
                  <a:srgbClr val="FFFFFF"/>
                </a:solidFill>
                <a:ea typeface="NanumSquare Regular"/>
              </a:rPr>
              <a:t>주세요</a:t>
            </a:r>
            <a:r>
              <a:rPr lang="en-US" sz="1800" b="0" i="0" u="none" strike="noStrike">
                <a:solidFill>
                  <a:srgbClr val="FFFFFF"/>
                </a:solidFill>
                <a:latin typeface="NanumSquare Regular"/>
              </a:rPr>
              <a:t>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87400" y="4064000"/>
            <a:ext cx="14605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FFFFFF"/>
                </a:solidFill>
                <a:latin typeface="NanumSquare Bold"/>
              </a:rPr>
              <a:t>01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4965700" y="4064000"/>
            <a:ext cx="14859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E8EFF1"/>
                </a:solidFill>
                <a:latin typeface="NanumSquare Bold"/>
              </a:rPr>
              <a:t>02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296400" y="4064000"/>
            <a:ext cx="16256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>
                <a:solidFill>
                  <a:srgbClr val="CAD2D7"/>
                </a:solidFill>
                <a:latin typeface="NanumSquare Bold"/>
              </a:rPr>
              <a:t>03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3500100" y="4064000"/>
            <a:ext cx="1612900" cy="1333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7500" b="0" i="0" u="none" strike="noStrike" dirty="0">
                <a:solidFill>
                  <a:srgbClr val="9AA2AB"/>
                </a:solidFill>
                <a:latin typeface="NanumSquare Bold"/>
              </a:rPr>
              <a:t>04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838200"/>
            <a:ext cx="16916400" cy="901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790700"/>
            <a:ext cx="16916400" cy="806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736600"/>
            <a:ext cx="16916400" cy="901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1651000"/>
            <a:ext cx="16916400" cy="8102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35000"/>
            <a:ext cx="16916400" cy="901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200" y="5346700"/>
            <a:ext cx="8445500" cy="3289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8636000"/>
            <a:ext cx="16916400" cy="1003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595100" y="9906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4F565C"/>
                </a:solidFill>
                <a:latin typeface="Catamaran Medium"/>
              </a:rPr>
              <a:t>QUICK AND EASY EDITING FOR BEGINNERS PRESENTATION TEMPLATES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990600"/>
            <a:ext cx="190500" cy="190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" y="990600"/>
            <a:ext cx="190500" cy="190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9300" y="990600"/>
            <a:ext cx="190500" cy="190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1536700"/>
            <a:ext cx="169164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5600700" y="5092700"/>
            <a:ext cx="7086600" cy="1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" y="5346700"/>
            <a:ext cx="84582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6388100" y="90551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FFFFFF"/>
                </a:solidFill>
                <a:latin typeface="Catamaran Medium"/>
              </a:rPr>
              <a:t>WWW.MIRICOMPANY.COM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24000" y="2286000"/>
            <a:ext cx="6985000" cy="11176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565400" y="2514600"/>
            <a:ext cx="51562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400" b="0" i="0" u="none" strike="noStrike">
                <a:solidFill>
                  <a:srgbClr val="4F565C"/>
                </a:solidFill>
                <a:ea typeface="NanumSquare ExtraBold"/>
              </a:rPr>
              <a:t>긴</a:t>
            </a:r>
            <a:r>
              <a:rPr lang="en-US" sz="3400" b="0" i="0" u="none" strike="noStrike">
                <a:solidFill>
                  <a:srgbClr val="4F565C"/>
                </a:solidFill>
                <a:latin typeface="NanumSquare ExtraBold"/>
              </a:rPr>
              <a:t> </a:t>
            </a:r>
            <a:r>
              <a:rPr lang="ko-KR" sz="3400" b="0" i="0" u="none" strike="noStrike">
                <a:solidFill>
                  <a:srgbClr val="4F565C"/>
                </a:solidFill>
                <a:ea typeface="NanumSquare ExtraBold"/>
              </a:rPr>
              <a:t>텍스트에</a:t>
            </a:r>
            <a:r>
              <a:rPr lang="en-US" sz="3400" b="0" i="0" u="none" strike="noStrike">
                <a:solidFill>
                  <a:srgbClr val="4F565C"/>
                </a:solidFill>
                <a:latin typeface="NanumSquare ExtraBold"/>
              </a:rPr>
              <a:t> </a:t>
            </a:r>
            <a:r>
              <a:rPr lang="ko-KR" sz="3400" b="0" i="0" u="none" strike="noStrike">
                <a:solidFill>
                  <a:srgbClr val="4F565C"/>
                </a:solidFill>
                <a:ea typeface="NanumSquare ExtraBold"/>
              </a:rPr>
              <a:t>적합한</a:t>
            </a:r>
            <a:r>
              <a:rPr lang="en-US" sz="3400" b="0" i="0" u="none" strike="noStrike">
                <a:solidFill>
                  <a:srgbClr val="4F565C"/>
                </a:solidFill>
                <a:latin typeface="NanumSquare ExtraBold"/>
              </a:rPr>
              <a:t> </a:t>
            </a:r>
            <a:r>
              <a:rPr lang="ko-KR" sz="3400" b="0" i="0" u="none" strike="noStrike">
                <a:solidFill>
                  <a:srgbClr val="4F565C"/>
                </a:solidFill>
                <a:ea typeface="NanumSquare ExtraBold"/>
              </a:rPr>
              <a:t>페이지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43100" y="2628900"/>
            <a:ext cx="406400" cy="419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7785100" y="2743200"/>
            <a:ext cx="317500" cy="1778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1981200" y="3708400"/>
            <a:ext cx="6083300" cy="83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4539"/>
              </a:lnSpc>
            </a:pPr>
            <a:r>
              <a:rPr lang="ko-KR" sz="2400" b="0" i="0" u="none" strike="noStrike">
                <a:solidFill>
                  <a:srgbClr val="4F565C"/>
                </a:solidFill>
                <a:ea typeface="NanumSquare Bold"/>
              </a:rPr>
              <a:t>해당</a:t>
            </a:r>
            <a:r>
              <a:rPr lang="en-US" sz="2400" b="0" i="0" u="none" strike="noStrike">
                <a:solidFill>
                  <a:srgbClr val="4F565C"/>
                </a:solidFill>
                <a:latin typeface="NanumSquare Bold"/>
              </a:rPr>
              <a:t> </a:t>
            </a:r>
            <a:r>
              <a:rPr lang="ko-KR" sz="2400" b="0" i="0" u="none" strike="noStrike">
                <a:solidFill>
                  <a:srgbClr val="4F565C"/>
                </a:solidFill>
                <a:ea typeface="NanumSquare Bold"/>
              </a:rPr>
              <a:t>페이지는</a:t>
            </a:r>
            <a:r>
              <a:rPr lang="en-US" sz="2400" b="0" i="0" u="none" strike="noStrike">
                <a:solidFill>
                  <a:srgbClr val="4F565C"/>
                </a:solidFill>
                <a:latin typeface="NanumSquare Bold"/>
              </a:rPr>
              <a:t> </a:t>
            </a:r>
            <a:r>
              <a:rPr lang="ko-KR" sz="2400" b="0" i="0" u="none" strike="noStrike">
                <a:solidFill>
                  <a:srgbClr val="4F565C"/>
                </a:solidFill>
                <a:ea typeface="NanumSquare Bold"/>
              </a:rPr>
              <a:t>많은</a:t>
            </a:r>
            <a:r>
              <a:rPr lang="en-US" sz="2400" b="0" i="0" u="none" strike="noStrike">
                <a:solidFill>
                  <a:srgbClr val="4F565C"/>
                </a:solidFill>
                <a:latin typeface="NanumSquare Bold"/>
              </a:rPr>
              <a:t> </a:t>
            </a:r>
            <a:r>
              <a:rPr lang="ko-KR" sz="2400" b="0" i="0" u="none" strike="noStrike">
                <a:solidFill>
                  <a:srgbClr val="4F565C"/>
                </a:solidFill>
                <a:ea typeface="NanumSquare Bold"/>
              </a:rPr>
              <a:t>분량의</a:t>
            </a:r>
            <a:r>
              <a:rPr lang="en-US" sz="2400" b="0" i="0" u="none" strike="noStrike">
                <a:solidFill>
                  <a:srgbClr val="4F565C"/>
                </a:solidFill>
                <a:latin typeface="NanumSquare Bold"/>
              </a:rPr>
              <a:t> </a:t>
            </a:r>
            <a:r>
              <a:rPr lang="ko-KR" sz="2400" b="0" i="0" u="none" strike="noStrike">
                <a:solidFill>
                  <a:srgbClr val="4F565C"/>
                </a:solidFill>
                <a:ea typeface="NanumSquare Bold"/>
              </a:rPr>
              <a:t>텍스트를</a:t>
            </a:r>
            <a:r>
              <a:rPr lang="en-US" sz="2400" b="0" i="0" u="none" strike="noStrike">
                <a:solidFill>
                  <a:srgbClr val="4F565C"/>
                </a:solidFill>
                <a:latin typeface="NanumSquare Bold"/>
              </a:rPr>
              <a:t> </a:t>
            </a:r>
            <a:r>
              <a:rPr lang="ko-KR" sz="2400" b="0" i="0" u="none" strike="noStrike">
                <a:solidFill>
                  <a:srgbClr val="4F565C"/>
                </a:solidFill>
                <a:ea typeface="NanumSquare Bold"/>
              </a:rPr>
              <a:t>입력할</a:t>
            </a:r>
            <a:r>
              <a:rPr lang="en-US" sz="2400" b="0" i="0" u="none" strike="noStrike">
                <a:solidFill>
                  <a:srgbClr val="4F565C"/>
                </a:solidFill>
                <a:latin typeface="NanumSquare Bold"/>
              </a:rPr>
              <a:t> </a:t>
            </a:r>
            <a:r>
              <a:rPr lang="ko-KR" sz="2400" b="0" i="0" u="none" strike="noStrike">
                <a:solidFill>
                  <a:srgbClr val="4F565C"/>
                </a:solidFill>
                <a:ea typeface="NanumSquare Bold"/>
              </a:rPr>
              <a:t>때</a:t>
            </a:r>
            <a:r>
              <a:rPr lang="en-US" sz="2400" b="0" i="0" u="none" strike="noStrike">
                <a:solidFill>
                  <a:srgbClr val="4F565C"/>
                </a:solidFill>
                <a:latin typeface="NanumSquare Bold"/>
              </a:rPr>
              <a:t> </a:t>
            </a:r>
            <a:r>
              <a:rPr lang="ko-KR" sz="2400" b="0" i="0" u="none" strike="noStrike">
                <a:solidFill>
                  <a:srgbClr val="4F565C"/>
                </a:solidFill>
                <a:ea typeface="NanumSquare Bold"/>
              </a:rPr>
              <a:t>쓰기</a:t>
            </a:r>
            <a:r>
              <a:rPr lang="en-US" sz="2400" b="0" i="0" u="none" strike="noStrike">
                <a:solidFill>
                  <a:srgbClr val="4F565C"/>
                </a:solidFill>
                <a:latin typeface="NanumSquare Bold"/>
              </a:rPr>
              <a:t> </a:t>
            </a:r>
            <a:r>
              <a:rPr lang="ko-KR" sz="2400" b="0" i="0" u="none" strike="noStrike">
                <a:solidFill>
                  <a:srgbClr val="4F565C"/>
                </a:solidFill>
                <a:ea typeface="NanumSquare Bold"/>
              </a:rPr>
              <a:t>좋은</a:t>
            </a:r>
            <a:r>
              <a:rPr lang="en-US" sz="2400" b="0" i="0" u="none" strike="noStrike">
                <a:solidFill>
                  <a:srgbClr val="4F565C"/>
                </a:solidFill>
                <a:latin typeface="NanumSquare Bold"/>
              </a:rPr>
              <a:t> </a:t>
            </a:r>
            <a:r>
              <a:rPr lang="ko-KR" sz="2400" b="0" i="0" u="none" strike="noStrike">
                <a:solidFill>
                  <a:srgbClr val="4F565C"/>
                </a:solidFill>
                <a:ea typeface="NanumSquare Bold"/>
              </a:rPr>
              <a:t>페이지입니다</a:t>
            </a:r>
            <a:r>
              <a:rPr lang="en-US" sz="2400" b="0" i="0" u="none" strike="noStrike">
                <a:solidFill>
                  <a:srgbClr val="4F565C"/>
                </a:solidFill>
                <a:latin typeface="NanumSquare Bold"/>
              </a:rPr>
              <a:t>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993900" y="6134100"/>
            <a:ext cx="6070600" cy="149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4499"/>
              </a:lnSpc>
            </a:pP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10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줄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이상의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텍스트를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넣어야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할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때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이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페이지를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활용해보세요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.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폰트는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나눔스퀘어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, 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폰트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크기는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20pt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입니다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.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자간은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0,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행간은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1.5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입니다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. 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중요한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내용이나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길게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의견을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보여주어야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할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경우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해당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페이지를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활용해보세요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. 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944100" y="2451100"/>
            <a:ext cx="6883400" cy="530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프레젠테이션은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1" i="0" u="none" strike="noStrike">
                <a:solidFill>
                  <a:srgbClr val="4F565C"/>
                </a:solidFill>
                <a:ea typeface="NanumSquare Regular"/>
              </a:rPr>
              <a:t>가독성이</a:t>
            </a:r>
            <a:r>
              <a:rPr lang="en-US" sz="2000" b="1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1" i="0" u="none" strike="noStrike">
                <a:solidFill>
                  <a:srgbClr val="4F565C"/>
                </a:solidFill>
                <a:ea typeface="NanumSquare Regular"/>
              </a:rPr>
              <a:t>생명입니다</a:t>
            </a:r>
            <a:r>
              <a:rPr lang="en-US" sz="2000" b="1" i="0" u="none" strike="noStrike">
                <a:solidFill>
                  <a:srgbClr val="4F565C"/>
                </a:solidFill>
                <a:latin typeface="NanumSquare Regular"/>
              </a:rPr>
              <a:t>. </a:t>
            </a:r>
          </a:p>
          <a:p>
            <a:pPr lvl="0" algn="just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가독성의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핵심은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얼마나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내용을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간결하게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전달하는가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입니다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.</a:t>
            </a:r>
          </a:p>
          <a:p>
            <a:pPr lvl="0" algn="just">
              <a:lnSpc>
                <a:spcPct val="124499"/>
              </a:lnSpc>
            </a:pPr>
            <a:endParaRPr lang="en-US" sz="2000" b="0" i="0" u="none" strike="noStrike">
              <a:solidFill>
                <a:srgbClr val="4F565C"/>
              </a:solidFill>
              <a:latin typeface="NanumSquare Regular"/>
            </a:endParaRPr>
          </a:p>
          <a:p>
            <a:pPr lvl="0" algn="just">
              <a:lnSpc>
                <a:spcPct val="124499"/>
              </a:lnSpc>
            </a:pPr>
            <a:r>
              <a:rPr lang="ko-KR" sz="2000" b="1" i="0" u="none" strike="noStrike">
                <a:solidFill>
                  <a:srgbClr val="4F565C"/>
                </a:solidFill>
                <a:ea typeface="NanumSquare Regular"/>
              </a:rPr>
              <a:t>쉽게</a:t>
            </a:r>
            <a:r>
              <a:rPr lang="en-US" sz="2000" b="1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1" i="0" u="none" strike="noStrike">
                <a:solidFill>
                  <a:srgbClr val="4F565C"/>
                </a:solidFill>
                <a:ea typeface="NanumSquare Regular"/>
              </a:rPr>
              <a:t>읽을</a:t>
            </a:r>
            <a:r>
              <a:rPr lang="en-US" sz="2000" b="1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1" i="0" u="none" strike="noStrike">
                <a:solidFill>
                  <a:srgbClr val="4F565C"/>
                </a:solidFill>
                <a:ea typeface="NanumSquare Regular"/>
              </a:rPr>
              <a:t>수</a:t>
            </a:r>
            <a:r>
              <a:rPr lang="en-US" sz="2000" b="1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1" i="0" u="none" strike="noStrike">
                <a:solidFill>
                  <a:srgbClr val="4F565C"/>
                </a:solidFill>
                <a:ea typeface="NanumSquare Regular"/>
              </a:rPr>
              <a:t>있고</a:t>
            </a:r>
            <a:r>
              <a:rPr lang="en-US" sz="2000" b="1" i="0" u="none" strike="noStrike">
                <a:solidFill>
                  <a:srgbClr val="4F565C"/>
                </a:solidFill>
                <a:latin typeface="NanumSquare Regular"/>
              </a:rPr>
              <a:t>, </a:t>
            </a:r>
            <a:r>
              <a:rPr lang="ko-KR" sz="2000" b="1" i="0" u="none" strike="noStrike">
                <a:solidFill>
                  <a:srgbClr val="4F565C"/>
                </a:solidFill>
                <a:ea typeface="NanumSquare Regular"/>
              </a:rPr>
              <a:t>눈에</a:t>
            </a:r>
            <a:r>
              <a:rPr lang="en-US" sz="2000" b="1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1" i="0" u="none" strike="noStrike">
                <a:solidFill>
                  <a:srgbClr val="4F565C"/>
                </a:solidFill>
                <a:ea typeface="NanumSquare Regular"/>
              </a:rPr>
              <a:t>잘</a:t>
            </a:r>
            <a:r>
              <a:rPr lang="en-US" sz="2000" b="1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1" i="0" u="none" strike="noStrike">
                <a:solidFill>
                  <a:srgbClr val="4F565C"/>
                </a:solidFill>
                <a:ea typeface="NanumSquare Regular"/>
              </a:rPr>
              <a:t>띄는</a:t>
            </a:r>
            <a:r>
              <a:rPr lang="en-US" sz="2000" b="1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1" i="0" u="none" strike="noStrike">
                <a:solidFill>
                  <a:srgbClr val="4F565C"/>
                </a:solidFill>
                <a:ea typeface="NanumSquare Regular"/>
              </a:rPr>
              <a:t>것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이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중요해요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. </a:t>
            </a:r>
          </a:p>
          <a:p>
            <a:pPr lvl="0" algn="just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프레젠테이션의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전체적인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톤앤매너와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맞는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폰트와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색상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등을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활용해주세요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.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줄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글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중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강조하고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싶은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부분은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볼드체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또는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큰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사이즈로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표현해보세요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.</a:t>
            </a:r>
          </a:p>
          <a:p>
            <a:pPr lvl="0" algn="just">
              <a:lnSpc>
                <a:spcPct val="124499"/>
              </a:lnSpc>
            </a:pPr>
            <a:endParaRPr lang="en-US" sz="2000" b="0" i="0" u="none" strike="noStrike">
              <a:solidFill>
                <a:srgbClr val="4F565C"/>
              </a:solidFill>
              <a:latin typeface="NanumSquare Regular"/>
            </a:endParaRPr>
          </a:p>
          <a:p>
            <a:pPr lvl="0" algn="just">
              <a:lnSpc>
                <a:spcPct val="124499"/>
              </a:lnSpc>
            </a:pPr>
            <a:r>
              <a:rPr lang="ko-KR" sz="2000" b="1" i="0" u="none" strike="noStrike">
                <a:solidFill>
                  <a:srgbClr val="4F565C"/>
                </a:solidFill>
                <a:ea typeface="NanumSquare Regular"/>
              </a:rPr>
              <a:t>구체적인</a:t>
            </a:r>
            <a:r>
              <a:rPr lang="en-US" sz="2000" b="1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1" i="0" u="none" strike="noStrike">
                <a:solidFill>
                  <a:srgbClr val="4F565C"/>
                </a:solidFill>
                <a:ea typeface="NanumSquare Regular"/>
              </a:rPr>
              <a:t>예시나</a:t>
            </a:r>
            <a:r>
              <a:rPr lang="en-US" sz="2000" b="1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1" i="0" u="none" strike="noStrike">
                <a:solidFill>
                  <a:srgbClr val="4F565C"/>
                </a:solidFill>
                <a:ea typeface="NanumSquare Regular"/>
              </a:rPr>
              <a:t>수치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등을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활용한다면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신뢰도를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높일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수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있어요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. </a:t>
            </a:r>
          </a:p>
          <a:p>
            <a:pPr lvl="0" algn="just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물론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형식이나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구성과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상관없이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텍스트를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자유롭게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입력해도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좋습니다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.</a:t>
            </a:r>
          </a:p>
          <a:p>
            <a:pPr lvl="0" algn="just">
              <a:lnSpc>
                <a:spcPct val="124499"/>
              </a:lnSpc>
            </a:pPr>
            <a:endParaRPr lang="en-US" sz="2000" b="0" i="0" u="none" strike="noStrike">
              <a:solidFill>
                <a:srgbClr val="4F565C"/>
              </a:solidFill>
              <a:latin typeface="NanumSquare Regular"/>
            </a:endParaRPr>
          </a:p>
          <a:p>
            <a:pPr lvl="0" algn="just">
              <a:lnSpc>
                <a:spcPct val="124499"/>
              </a:lnSpc>
            </a:pP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텍스트가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아무리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많을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지라도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보는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사람이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지루하지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0" i="0" u="none" strike="noStrike">
                <a:solidFill>
                  <a:srgbClr val="4F565C"/>
                </a:solidFill>
                <a:ea typeface="NanumSquare Regular"/>
              </a:rPr>
              <a:t>않게</a:t>
            </a:r>
            <a:r>
              <a:rPr lang="en-US" sz="2000" b="0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1" i="0" u="none" strike="noStrike">
                <a:solidFill>
                  <a:srgbClr val="4F565C"/>
                </a:solidFill>
                <a:ea typeface="NanumSquare Regular"/>
              </a:rPr>
              <a:t>시각적</a:t>
            </a:r>
            <a:r>
              <a:rPr lang="en-US" sz="2000" b="1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1" i="0" u="none" strike="noStrike">
                <a:solidFill>
                  <a:srgbClr val="4F565C"/>
                </a:solidFill>
                <a:ea typeface="NanumSquare Regular"/>
              </a:rPr>
              <a:t>효과를</a:t>
            </a:r>
            <a:r>
              <a:rPr lang="en-US" sz="2000" b="1" i="0" u="none" strike="noStrike">
                <a:solidFill>
                  <a:srgbClr val="4F565C"/>
                </a:solidFill>
                <a:latin typeface="NanumSquare Regular"/>
              </a:rPr>
              <a:t> </a:t>
            </a:r>
            <a:r>
              <a:rPr lang="ko-KR" sz="2000" b="1" i="0" u="none" strike="noStrike">
                <a:solidFill>
                  <a:srgbClr val="4F565C"/>
                </a:solidFill>
                <a:ea typeface="NanumSquare Regular"/>
              </a:rPr>
              <a:t>활용해보세요</a:t>
            </a:r>
            <a:r>
              <a:rPr lang="en-US" sz="2000" b="1" i="0" u="none" strike="noStrike">
                <a:solidFill>
                  <a:srgbClr val="4F565C"/>
                </a:solidFill>
                <a:latin typeface="NanumSquare Regular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838200"/>
            <a:ext cx="16916400" cy="901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790700"/>
            <a:ext cx="16916400" cy="806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736600"/>
            <a:ext cx="16916400" cy="901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1651000"/>
            <a:ext cx="16916400" cy="8102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35000"/>
            <a:ext cx="16916400" cy="901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536700"/>
            <a:ext cx="16916400" cy="8102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1536700"/>
            <a:ext cx="169164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595100" y="9906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4F565C"/>
                </a:solidFill>
                <a:latin typeface="Catamaran Medium"/>
              </a:rPr>
              <a:t>QUICK AND EASY EDITING FOR BEGINNERS PRESENTATION TEMPLATES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990600"/>
            <a:ext cx="190500" cy="190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" y="990600"/>
            <a:ext cx="190500" cy="190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9300" y="990600"/>
            <a:ext cx="190500" cy="1905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388100" y="90551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FFFFFF"/>
                </a:solidFill>
                <a:latin typeface="Catamaran Medium"/>
              </a:rPr>
              <a:t>WWW.MIRICOMPANY.COM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5900" y="6235700"/>
            <a:ext cx="12776200" cy="1587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40100" y="6731000"/>
            <a:ext cx="571500" cy="596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14541500" y="6908800"/>
            <a:ext cx="431800" cy="2413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3975100" y="6591300"/>
            <a:ext cx="10350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800" b="0" i="0" u="none" strike="noStrike" dirty="0">
                <a:solidFill>
                  <a:srgbClr val="4F565C"/>
                </a:solidFill>
                <a:ea typeface="NanumSquare ExtraBold"/>
              </a:rPr>
              <a:t>개요 </a:t>
            </a:r>
            <a:r>
              <a:rPr lang="en-US" altLang="ko-KR" sz="4800" b="0" i="0" u="none" strike="noStrike" dirty="0">
                <a:solidFill>
                  <a:srgbClr val="4F565C"/>
                </a:solidFill>
                <a:ea typeface="NanumSquare ExtraBold"/>
              </a:rPr>
              <a:t>– </a:t>
            </a:r>
            <a:r>
              <a:rPr lang="ko-KR" altLang="en-US" sz="4800" b="0" i="0" u="none" strike="noStrike" dirty="0">
                <a:solidFill>
                  <a:srgbClr val="4F565C"/>
                </a:solidFill>
                <a:ea typeface="NanumSquare ExtraBold"/>
              </a:rPr>
              <a:t>주제</a:t>
            </a:r>
            <a:r>
              <a:rPr lang="en-US" altLang="ko-KR" sz="4800" b="0" i="0" u="none" strike="noStrike" dirty="0">
                <a:solidFill>
                  <a:srgbClr val="4F565C"/>
                </a:solidFill>
                <a:ea typeface="NanumSquare ExtraBold"/>
              </a:rPr>
              <a:t>, </a:t>
            </a:r>
            <a:r>
              <a:rPr lang="ko-KR" altLang="en-US" sz="4800" b="0" i="0" u="none" strike="noStrike" dirty="0">
                <a:solidFill>
                  <a:srgbClr val="4F565C"/>
                </a:solidFill>
                <a:ea typeface="NanumSquare ExtraBold"/>
              </a:rPr>
              <a:t>배경</a:t>
            </a:r>
            <a:r>
              <a:rPr lang="en-US" altLang="ko-KR" sz="4800" b="0" i="0" u="none" strike="noStrike" dirty="0">
                <a:solidFill>
                  <a:srgbClr val="4F565C"/>
                </a:solidFill>
                <a:ea typeface="NanumSquare ExtraBold"/>
              </a:rPr>
              <a:t>, </a:t>
            </a:r>
            <a:r>
              <a:rPr lang="ko-KR" altLang="en-US" sz="4800" b="0" i="0" u="none" strike="noStrike" dirty="0">
                <a:solidFill>
                  <a:srgbClr val="4F565C"/>
                </a:solidFill>
                <a:ea typeface="NanumSquare ExtraBold"/>
              </a:rPr>
              <a:t>목적</a:t>
            </a:r>
            <a:endParaRPr lang="en-US" sz="4800" b="0" i="0" u="none" strike="noStrike" dirty="0">
              <a:solidFill>
                <a:srgbClr val="4F565C"/>
              </a:solidFill>
              <a:latin typeface="NanumSquare ExtraBold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2A27A6-9FB6-BE88-7613-4BF49E7136B6}"/>
              </a:ext>
            </a:extLst>
          </p:cNvPr>
          <p:cNvSpPr txBox="1"/>
          <p:nvPr/>
        </p:nvSpPr>
        <p:spPr>
          <a:xfrm>
            <a:off x="7620000" y="3065601"/>
            <a:ext cx="3657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b="1" dirty="0">
                <a:solidFill>
                  <a:schemeClr val="bg1"/>
                </a:solidFill>
              </a:rPr>
              <a:t>01</a:t>
            </a:r>
            <a:endParaRPr lang="ko-KR" altLang="en-US" sz="20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838200"/>
            <a:ext cx="16916400" cy="901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790700"/>
            <a:ext cx="16916400" cy="8064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736600"/>
            <a:ext cx="16916400" cy="901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1651000"/>
            <a:ext cx="16916400" cy="8102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736600"/>
            <a:ext cx="16916400" cy="901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8636000"/>
            <a:ext cx="16916400" cy="1003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1536700"/>
            <a:ext cx="16916400" cy="12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595100" y="9906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4F565C"/>
                </a:solidFill>
                <a:latin typeface="Catamaran Medium"/>
              </a:rPr>
              <a:t>QUICK AND EASY EDITING FOR BEGINNERS PRESENTATION TEMPLATES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990600"/>
            <a:ext cx="190500" cy="190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" y="990600"/>
            <a:ext cx="190500" cy="190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9300" y="990600"/>
            <a:ext cx="190500" cy="190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9900" y="5600700"/>
            <a:ext cx="8242300" cy="12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6388100" y="90551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FFFFFF"/>
                </a:solidFill>
                <a:latin typeface="Catamaran Medium"/>
              </a:rPr>
              <a:t>WWW.MIRICOMPANY.COM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4000" y="1955800"/>
            <a:ext cx="6985000" cy="1117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565400" y="2197100"/>
            <a:ext cx="51562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3400" b="0" i="0" u="none" strike="noStrike" dirty="0">
              <a:solidFill>
                <a:srgbClr val="4F565C"/>
              </a:solidFill>
              <a:ea typeface="NanumSquare ExtraBold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43100" y="2298700"/>
            <a:ext cx="406400" cy="4191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7785100" y="2425700"/>
            <a:ext cx="317500" cy="1778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C7E51A3-0BD7-8E12-84A8-A2BE8D4DFB6D}"/>
              </a:ext>
            </a:extLst>
          </p:cNvPr>
          <p:cNvSpPr txBox="1"/>
          <p:nvPr/>
        </p:nvSpPr>
        <p:spPr>
          <a:xfrm>
            <a:off x="3819071" y="227078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주제 </a:t>
            </a:r>
            <a:r>
              <a:rPr lang="en-US" altLang="ko-KR" sz="2800" dirty="0"/>
              <a:t>(Topic)</a:t>
            </a:r>
            <a:endParaRPr lang="ko-KR" altLang="en-US" sz="28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723D31-3A04-8BE1-D3D5-5F0B240E2B03}"/>
              </a:ext>
            </a:extLst>
          </p:cNvPr>
          <p:cNvSpPr txBox="1"/>
          <p:nvPr/>
        </p:nvSpPr>
        <p:spPr>
          <a:xfrm>
            <a:off x="2146300" y="3504364"/>
            <a:ext cx="13483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사용자 인증 및 커뮤니티기능을 갖춘 블로그형 게시판 시스템 개발</a:t>
            </a:r>
            <a:endParaRPr lang="en-US" altLang="ko-KR" sz="36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D4021F-1269-5CDE-4618-07048C82F00C}"/>
              </a:ext>
            </a:extLst>
          </p:cNvPr>
          <p:cNvSpPr txBox="1"/>
          <p:nvPr/>
        </p:nvSpPr>
        <p:spPr>
          <a:xfrm>
            <a:off x="2273300" y="4916020"/>
            <a:ext cx="13944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/>
              <a:t>사용자 인증</a:t>
            </a:r>
            <a:r>
              <a:rPr lang="en-US" altLang="ko-KR" sz="2400" dirty="0"/>
              <a:t>(</a:t>
            </a:r>
            <a:r>
              <a:rPr lang="ko-KR" altLang="en-US" sz="2400" dirty="0"/>
              <a:t>로그인</a:t>
            </a:r>
            <a:r>
              <a:rPr lang="en-US" altLang="ko-KR" sz="2400" dirty="0"/>
              <a:t>/</a:t>
            </a:r>
            <a:r>
              <a:rPr lang="ko-KR" altLang="en-US" sz="2400" dirty="0"/>
              <a:t>회원가입</a:t>
            </a:r>
            <a:r>
              <a:rPr lang="en-US" altLang="ko-KR" sz="2400" dirty="0"/>
              <a:t>) </a:t>
            </a:r>
            <a:r>
              <a:rPr lang="ko-KR" altLang="en-US" sz="2400" dirty="0"/>
              <a:t>기능을 통해 개인화된 게시글 생성 및 관리가 가능한 웹 기반 커뮤니티 플랫폼 구현</a:t>
            </a:r>
            <a:r>
              <a:rPr lang="en-US" altLang="ko-KR" sz="2400" dirty="0"/>
              <a:t>.</a:t>
            </a:r>
          </a:p>
          <a:p>
            <a:pPr marL="342900" indent="-342900">
              <a:buAutoNum type="arabicPeriod"/>
            </a:pPr>
            <a:endParaRPr lang="en-US" altLang="ko-KR" sz="2400" dirty="0"/>
          </a:p>
          <a:p>
            <a:r>
              <a:rPr lang="en-US" altLang="ko-KR" sz="2400" dirty="0"/>
              <a:t>2. </a:t>
            </a:r>
            <a:r>
              <a:rPr lang="ko-KR" altLang="en-US" sz="2400" dirty="0"/>
              <a:t>파일 첨부</a:t>
            </a:r>
            <a:r>
              <a:rPr lang="en-US" altLang="ko-KR" sz="2400" dirty="0"/>
              <a:t>, 2</a:t>
            </a:r>
            <a:r>
              <a:rPr lang="ko-KR" altLang="en-US" sz="2400" dirty="0"/>
              <a:t>계층 댓글</a:t>
            </a:r>
            <a:r>
              <a:rPr lang="en-US" altLang="ko-KR" sz="2400" dirty="0"/>
              <a:t>, </a:t>
            </a:r>
            <a:r>
              <a:rPr lang="ko-KR" altLang="en-US" sz="2400" dirty="0"/>
              <a:t>좋아요 등 다양한 상호작용 기능을 통합하여 사용자 경험</a:t>
            </a:r>
            <a:r>
              <a:rPr lang="en-US" altLang="ko-KR" sz="2400" dirty="0"/>
              <a:t>(UX)</a:t>
            </a:r>
            <a:r>
              <a:rPr lang="ko-KR" altLang="en-US" sz="2400" dirty="0"/>
              <a:t>을 향상시킴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en-US" altLang="ko-KR" sz="2400" dirty="0"/>
              <a:t>3. </a:t>
            </a:r>
            <a:r>
              <a:rPr lang="ko-KR" altLang="en-US" sz="2400" dirty="0"/>
              <a:t>관리자 페이지를 통한 게시물 삭제 및 복구 기능을 구현하여 서비스 운영 및 데이터 관리 역량 확보</a:t>
            </a:r>
            <a:r>
              <a:rPr lang="en-US" altLang="ko-KR" sz="2400" dirty="0"/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1B7A7-4F05-DF96-C481-C59899116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9522D53-CF8E-A333-6788-3CE21405A3E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2B41303A-1BA2-3645-A816-1CC9311CB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838200"/>
            <a:ext cx="16916400" cy="9017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5F82827-7829-2C56-F420-3F2702D0A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790700"/>
            <a:ext cx="16916400" cy="806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43C0FAA-6249-DEC5-4013-D6C0C58EA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736600"/>
            <a:ext cx="16916400" cy="9017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CD2CD2E-25A8-B420-7F67-2A80EA5E1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1651000"/>
            <a:ext cx="16916400" cy="8102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0EE4F3A-BD46-5DDC-8D29-4CB3F6AE7B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635000"/>
            <a:ext cx="16916400" cy="9017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2B2BB66-D403-C114-9D5E-2C3084081C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8636000"/>
            <a:ext cx="16916400" cy="10033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FF63080-215F-7078-ACC6-8618E03E7A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1536700"/>
            <a:ext cx="16916400" cy="127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FB5A83EC-A3CF-6F78-D918-9BF9E1AE61A1}"/>
              </a:ext>
            </a:extLst>
          </p:cNvPr>
          <p:cNvSpPr txBox="1"/>
          <p:nvPr/>
        </p:nvSpPr>
        <p:spPr>
          <a:xfrm>
            <a:off x="11595100" y="9906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4F565C"/>
                </a:solidFill>
                <a:latin typeface="Catamaran Medium"/>
              </a:rPr>
              <a:t>QUICK AND EASY EDITING FOR BEGINNERS PRESENTATION TEMPLATES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77D263EA-D19B-4D9D-B243-5184F342DB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990600"/>
            <a:ext cx="190500" cy="1905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2F5E91A0-EB82-2383-AD05-019D0DA5CD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" y="990600"/>
            <a:ext cx="190500" cy="190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4613BD55-3FC3-11AF-E214-A7321BCA6C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9300" y="990600"/>
            <a:ext cx="190500" cy="1905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9C33F697-4EA2-AC4C-98CC-69392FA270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9900" y="5600700"/>
            <a:ext cx="8242300" cy="127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A678569C-1F43-9ED1-040F-B704E4BDE459}"/>
              </a:ext>
            </a:extLst>
          </p:cNvPr>
          <p:cNvSpPr txBox="1"/>
          <p:nvPr/>
        </p:nvSpPr>
        <p:spPr>
          <a:xfrm>
            <a:off x="6388100" y="90551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FFFFFF"/>
                </a:solidFill>
                <a:latin typeface="Catamaran Medium"/>
              </a:rPr>
              <a:t>WWW.MIRICOMPANY.COM</a:t>
            </a:r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BA86DCDB-F637-98B6-6C1A-5531B64D1D0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3BCEC9FF-514E-2933-1336-71897B9EF1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4000" y="1955800"/>
            <a:ext cx="6985000" cy="1117600"/>
          </a:xfrm>
          <a:prstGeom prst="rect">
            <a:avLst/>
          </a:prstGeom>
        </p:spPr>
      </p:pic>
      <p:sp>
        <p:nvSpPr>
          <p:cNvPr id="21" name="TextBox 21">
            <a:extLst>
              <a:ext uri="{FF2B5EF4-FFF2-40B4-BE49-F238E27FC236}">
                <a16:creationId xmlns:a16="http://schemas.microsoft.com/office/drawing/2014/main" id="{3036B676-4FF1-9271-1274-6AEB8E1944C7}"/>
              </a:ext>
            </a:extLst>
          </p:cNvPr>
          <p:cNvSpPr txBox="1"/>
          <p:nvPr/>
        </p:nvSpPr>
        <p:spPr>
          <a:xfrm>
            <a:off x="2565400" y="2197100"/>
            <a:ext cx="51562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3400" b="0" i="0" u="none" strike="noStrike" dirty="0">
              <a:solidFill>
                <a:srgbClr val="4F565C"/>
              </a:solidFill>
              <a:ea typeface="NanumSquare ExtraBold"/>
            </a:endParaRPr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DEFA20A3-E272-AE1F-DF3F-8628874C3D7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>
            <a:extLst>
              <a:ext uri="{FF2B5EF4-FFF2-40B4-BE49-F238E27FC236}">
                <a16:creationId xmlns:a16="http://schemas.microsoft.com/office/drawing/2014/main" id="{5E1D7B10-55DC-7208-B2C8-57BC59A82C4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43100" y="2298700"/>
            <a:ext cx="406400" cy="419100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791B6408-595D-489A-FB89-3635B69A6D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7785100" y="2425700"/>
            <a:ext cx="317500" cy="177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702CBB-CC43-B327-F82E-EA79B5A2DCE3}"/>
              </a:ext>
            </a:extLst>
          </p:cNvPr>
          <p:cNvSpPr txBox="1"/>
          <p:nvPr/>
        </p:nvSpPr>
        <p:spPr>
          <a:xfrm>
            <a:off x="3124200" y="2324100"/>
            <a:ext cx="2532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배경 </a:t>
            </a:r>
            <a:r>
              <a:rPr lang="en-US" altLang="ko-KR" sz="2400" dirty="0"/>
              <a:t>(Background)</a:t>
            </a:r>
            <a:endParaRPr lang="ko-KR" altLang="en-US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4A5120-3172-212E-281A-3C8A4BE49884}"/>
              </a:ext>
            </a:extLst>
          </p:cNvPr>
          <p:cNvSpPr txBox="1"/>
          <p:nvPr/>
        </p:nvSpPr>
        <p:spPr>
          <a:xfrm>
            <a:off x="4343400" y="5448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2FFFFF-8F68-5A19-9BCD-09C3FCA20AEE}"/>
              </a:ext>
            </a:extLst>
          </p:cNvPr>
          <p:cNvSpPr txBox="1"/>
          <p:nvPr/>
        </p:nvSpPr>
        <p:spPr>
          <a:xfrm>
            <a:off x="1806122" y="3722814"/>
            <a:ext cx="142439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핵심 역량 확보의 필요성</a:t>
            </a:r>
            <a:r>
              <a:rPr lang="en-US" altLang="ko-KR" sz="2400" dirty="0"/>
              <a:t>:</a:t>
            </a:r>
            <a:r>
              <a:rPr lang="ko-KR" altLang="en-US" sz="2400" dirty="0"/>
              <a:t> 웹 개발의 기본인 </a:t>
            </a:r>
            <a:r>
              <a:rPr lang="en-US" altLang="ko-KR" sz="2400" dirty="0"/>
              <a:t>CRUD </a:t>
            </a:r>
            <a:r>
              <a:rPr lang="ko-KR" altLang="en-US" sz="2400" dirty="0"/>
              <a:t>로직을 넘어</a:t>
            </a:r>
            <a:r>
              <a:rPr lang="en-US" altLang="ko-KR" sz="2400" dirty="0"/>
              <a:t>, </a:t>
            </a:r>
            <a:r>
              <a:rPr lang="ko-KR" altLang="en-US" sz="2400" dirty="0"/>
              <a:t>인증</a:t>
            </a:r>
            <a:r>
              <a:rPr lang="en-US" altLang="ko-KR" sz="2400" dirty="0"/>
              <a:t>/</a:t>
            </a:r>
            <a:r>
              <a:rPr lang="ko-KR" altLang="en-US" sz="2400" dirty="0"/>
              <a:t>인가</a:t>
            </a:r>
            <a:r>
              <a:rPr lang="en-US" altLang="ko-KR" sz="2400" dirty="0"/>
              <a:t>(Authentication/Authorization), </a:t>
            </a:r>
            <a:r>
              <a:rPr lang="ko-KR" altLang="en-US" sz="2400" dirty="0"/>
              <a:t>데이터 관계 처리</a:t>
            </a:r>
            <a:r>
              <a:rPr lang="en-US" altLang="ko-KR" sz="2400" dirty="0"/>
              <a:t>(</a:t>
            </a:r>
            <a:r>
              <a:rPr lang="ko-KR" altLang="en-US" sz="2400" dirty="0"/>
              <a:t>댓글 계층 구조</a:t>
            </a:r>
            <a:r>
              <a:rPr lang="en-US" altLang="ko-KR" sz="2400" dirty="0"/>
              <a:t>, </a:t>
            </a:r>
            <a:r>
              <a:rPr lang="ko-KR" altLang="en-US" sz="2400" dirty="0"/>
              <a:t>좋아요</a:t>
            </a:r>
            <a:r>
              <a:rPr lang="en-US" altLang="ko-KR" sz="2400" dirty="0"/>
              <a:t>)</a:t>
            </a:r>
            <a:r>
              <a:rPr lang="ko-KR" altLang="en-US" sz="2400" dirty="0"/>
              <a:t> 등 실제 서비스 운영에 필수적인 핵심 기능을 구현하고 통합하는 능력을 확보하고자 함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en-US" altLang="ko-KR" sz="2400" dirty="0"/>
              <a:t>2. </a:t>
            </a:r>
            <a:r>
              <a:rPr lang="ko-KR" altLang="en-US" sz="2400" dirty="0"/>
              <a:t>실제 서비스 환경 이해</a:t>
            </a:r>
            <a:r>
              <a:rPr lang="en-US" altLang="ko-KR" sz="2400" dirty="0"/>
              <a:t>:</a:t>
            </a:r>
            <a:r>
              <a:rPr lang="ko-KR" altLang="en-US" sz="2400" dirty="0"/>
              <a:t> 사용자 관리</a:t>
            </a:r>
            <a:r>
              <a:rPr lang="en-US" altLang="ko-KR" sz="2400" dirty="0"/>
              <a:t>, </a:t>
            </a:r>
            <a:r>
              <a:rPr lang="ko-KR" altLang="en-US" sz="2400" dirty="0"/>
              <a:t>파일 처리</a:t>
            </a:r>
            <a:r>
              <a:rPr lang="en-US" altLang="ko-KR" sz="2400" dirty="0"/>
              <a:t>, </a:t>
            </a:r>
            <a:r>
              <a:rPr lang="ko-KR" altLang="en-US" sz="2400" dirty="0"/>
              <a:t>데이터베이스 트랜잭션 등 복잡한 데이터 흐름을 이해하고</a:t>
            </a:r>
            <a:r>
              <a:rPr lang="en-US" altLang="ko-KR" sz="2400" dirty="0"/>
              <a:t>, </a:t>
            </a:r>
            <a:r>
              <a:rPr lang="ko-KR" altLang="en-US" sz="2400" dirty="0"/>
              <a:t>이를 통해 서비스 개발의 전 과정을 체계적으로 경험하고자 함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en-US" altLang="ko-KR" sz="2400" dirty="0"/>
              <a:t>3. </a:t>
            </a:r>
            <a:r>
              <a:rPr lang="ko-KR" altLang="en-US" sz="2400" dirty="0"/>
              <a:t>포트폴리오 고도화</a:t>
            </a:r>
            <a:r>
              <a:rPr lang="en-US" altLang="ko-KR" sz="2400" dirty="0"/>
              <a:t>:</a:t>
            </a:r>
            <a:r>
              <a:rPr lang="ko-KR" altLang="en-US" sz="2400" dirty="0"/>
              <a:t> 기본적인 </a:t>
            </a:r>
            <a:r>
              <a:rPr lang="en-US" altLang="ko-KR" sz="2400" dirty="0"/>
              <a:t>CRUD</a:t>
            </a:r>
            <a:r>
              <a:rPr lang="ko-KR" altLang="en-US" sz="2400" dirty="0"/>
              <a:t>를 넘어선 풍부한 기능 목록을 통해 개발 능력과 기술 스택에 대한 깊이 있는 이해도를 효과적으로 입증할 수 있는 개인 프로젝트의 기반을 구축하고자 함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7605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44F4A-2EA4-E197-D8F2-C223D6E6F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0F61B08-FEC6-6A4F-18D8-0BB02BDE4E74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77D68EC6-B675-EFF3-656C-3DCC19A1B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838200"/>
            <a:ext cx="16916400" cy="9017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47DC958-B630-B6B6-2901-819E69082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790700"/>
            <a:ext cx="16916400" cy="806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177C432-54B2-1427-E39A-7263A5227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736600"/>
            <a:ext cx="16916400" cy="9017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B5AFA9A-F763-7602-A22F-0DBD92BA0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1651000"/>
            <a:ext cx="16916400" cy="8102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8980FB4-ABBB-DAAC-7905-456410CA1A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35000"/>
            <a:ext cx="16916400" cy="9017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E420FBD-131D-2746-B61B-B3D2055571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200" y="6299200"/>
            <a:ext cx="8445500" cy="23368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72D0D2D-7B83-0CC1-A3FE-E3CAA3AD87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8636000"/>
            <a:ext cx="16916400" cy="10033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22756153-A653-EBE5-A2CD-3C08BDA4C196}"/>
              </a:ext>
            </a:extLst>
          </p:cNvPr>
          <p:cNvSpPr txBox="1"/>
          <p:nvPr/>
        </p:nvSpPr>
        <p:spPr>
          <a:xfrm>
            <a:off x="11595100" y="9906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4F565C"/>
                </a:solidFill>
                <a:latin typeface="Catamaran Medium"/>
              </a:rPr>
              <a:t>QUICK AND EASY EDITING FOR BEGINNERS PRESENTATION TEMPLATES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73019F00-1267-7F68-AA43-2D75A17E13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990600"/>
            <a:ext cx="190500" cy="1905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F1FD0A95-CE79-B88D-91A1-6A04427028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" y="990600"/>
            <a:ext cx="190500" cy="190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FCED6C32-CBF4-059B-DA84-F2205939CD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9300" y="990600"/>
            <a:ext cx="190500" cy="1905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C8594129-6825-06AB-F27F-B1DD83C616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" y="1536700"/>
            <a:ext cx="16916400" cy="127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9F94276A-0120-2FF5-D75E-BBE9BEA110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5600700" y="5092700"/>
            <a:ext cx="7086600" cy="127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27F7F1F8-48B7-E856-F55B-ADB0D31D6D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" y="5346700"/>
            <a:ext cx="8458200" cy="12700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3A422862-E0BE-55A5-3909-797AF2EC552D}"/>
              </a:ext>
            </a:extLst>
          </p:cNvPr>
          <p:cNvSpPr txBox="1"/>
          <p:nvPr/>
        </p:nvSpPr>
        <p:spPr>
          <a:xfrm>
            <a:off x="6388100" y="90551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FFFFFF"/>
                </a:solidFill>
                <a:latin typeface="Catamaran Medium"/>
              </a:rPr>
              <a:t>WWW.MIRICOMPANY.COM</a:t>
            </a:r>
          </a:p>
        </p:txBody>
      </p:sp>
      <p:grpSp>
        <p:nvGrpSpPr>
          <p:cNvPr id="18" name="Group 18">
            <a:extLst>
              <a:ext uri="{FF2B5EF4-FFF2-40B4-BE49-F238E27FC236}">
                <a16:creationId xmlns:a16="http://schemas.microsoft.com/office/drawing/2014/main" id="{8D6CEAF0-834B-7F68-A1FF-D5A6AA3C5B2B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>
            <a:extLst>
              <a:ext uri="{FF2B5EF4-FFF2-40B4-BE49-F238E27FC236}">
                <a16:creationId xmlns:a16="http://schemas.microsoft.com/office/drawing/2014/main" id="{5AE14EAD-4A08-E516-6002-1C902C74AB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24000" y="2286000"/>
            <a:ext cx="6985000" cy="1117600"/>
          </a:xfrm>
          <a:prstGeom prst="rect">
            <a:avLst/>
          </a:prstGeom>
        </p:spPr>
      </p:pic>
      <p:sp>
        <p:nvSpPr>
          <p:cNvPr id="20" name="TextBox 20">
            <a:extLst>
              <a:ext uri="{FF2B5EF4-FFF2-40B4-BE49-F238E27FC236}">
                <a16:creationId xmlns:a16="http://schemas.microsoft.com/office/drawing/2014/main" id="{7E30F437-F77A-D982-857A-93C5FDD67F5F}"/>
              </a:ext>
            </a:extLst>
          </p:cNvPr>
          <p:cNvSpPr txBox="1"/>
          <p:nvPr/>
        </p:nvSpPr>
        <p:spPr>
          <a:xfrm>
            <a:off x="2565400" y="2514600"/>
            <a:ext cx="51562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ko-KR" altLang="en-US" sz="3600" dirty="0"/>
              <a:t>목적 </a:t>
            </a:r>
            <a:r>
              <a:rPr lang="en-US" altLang="ko-KR" sz="3600" dirty="0"/>
              <a:t>(Purpose)</a:t>
            </a:r>
            <a:endParaRPr lang="ko-KR" altLang="en-US" sz="3600" dirty="0"/>
          </a:p>
        </p:txBody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99B879AB-E693-9E34-A19C-B8B87C2BC7B7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>
            <a:extLst>
              <a:ext uri="{FF2B5EF4-FFF2-40B4-BE49-F238E27FC236}">
                <a16:creationId xmlns:a16="http://schemas.microsoft.com/office/drawing/2014/main" id="{023675B2-95E8-427C-E4C7-09767DBD3D9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43100" y="2628900"/>
            <a:ext cx="406400" cy="419100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B1B9AECF-70D4-06E5-A76E-8BAD3CC1715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0800000">
            <a:off x="7785100" y="2743200"/>
            <a:ext cx="317500" cy="177800"/>
          </a:xfrm>
          <a:prstGeom prst="rect">
            <a:avLst/>
          </a:prstGeom>
        </p:spPr>
      </p:pic>
      <p:sp>
        <p:nvSpPr>
          <p:cNvPr id="25" name="TextBox 25">
            <a:extLst>
              <a:ext uri="{FF2B5EF4-FFF2-40B4-BE49-F238E27FC236}">
                <a16:creationId xmlns:a16="http://schemas.microsoft.com/office/drawing/2014/main" id="{6DCB7112-0B81-ACB9-6A03-01553C489812}"/>
              </a:ext>
            </a:extLst>
          </p:cNvPr>
          <p:cNvSpPr txBox="1"/>
          <p:nvPr/>
        </p:nvSpPr>
        <p:spPr>
          <a:xfrm>
            <a:off x="1993900" y="6134100"/>
            <a:ext cx="6070600" cy="1498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just">
              <a:lnSpc>
                <a:spcPct val="124499"/>
              </a:lnSpc>
            </a:pPr>
            <a:endParaRPr lang="en-US" sz="2000" b="0" i="0" u="none" strike="noStrike" dirty="0">
              <a:solidFill>
                <a:srgbClr val="4F565C"/>
              </a:solidFill>
              <a:latin typeface="NanumSquare Regular"/>
            </a:endParaRP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D1EE1F7C-C5FF-E940-B6E1-356A3AA6FE94}"/>
              </a:ext>
            </a:extLst>
          </p:cNvPr>
          <p:cNvSpPr txBox="1"/>
          <p:nvPr/>
        </p:nvSpPr>
        <p:spPr>
          <a:xfrm>
            <a:off x="10038168" y="2708729"/>
            <a:ext cx="6883400" cy="4368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실무 기능 </a:t>
            </a:r>
            <a:r>
              <a:rPr lang="en-US" altLang="ko-KR" sz="2400" dirty="0"/>
              <a:t>:</a:t>
            </a:r>
            <a:r>
              <a:rPr lang="ko-KR" altLang="en-US" sz="2400" dirty="0"/>
              <a:t> 로그인</a:t>
            </a:r>
            <a:r>
              <a:rPr lang="en-US" altLang="ko-KR" sz="2400" dirty="0"/>
              <a:t>/</a:t>
            </a:r>
            <a:r>
              <a:rPr lang="ko-KR" altLang="en-US" sz="2400" dirty="0"/>
              <a:t>회원가입</a:t>
            </a:r>
            <a:r>
              <a:rPr lang="en-US" altLang="ko-KR" sz="2400" dirty="0"/>
              <a:t>, </a:t>
            </a:r>
            <a:r>
              <a:rPr lang="ko-KR" altLang="en-US" sz="2400" dirty="0"/>
              <a:t>파일 첨부</a:t>
            </a:r>
            <a:r>
              <a:rPr lang="en-US" altLang="ko-KR" sz="2400" dirty="0"/>
              <a:t>, </a:t>
            </a:r>
            <a:r>
              <a:rPr lang="ko-KR" altLang="en-US" sz="2400" dirty="0"/>
              <a:t>좋아요</a:t>
            </a:r>
            <a:r>
              <a:rPr lang="en-US" altLang="ko-KR" sz="2400" dirty="0"/>
              <a:t>, 2</a:t>
            </a:r>
            <a:r>
              <a:rPr lang="ko-KR" altLang="en-US" sz="2400" dirty="0"/>
              <a:t>계층 댓글 구현 등 게시판의 필수 및 부가 기능을 오류 없이 완벽하게 구현하여 실제 서비스 수준의 완성도를 달성하기 위함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en-US" altLang="ko-KR" sz="2400" dirty="0"/>
              <a:t>2. </a:t>
            </a:r>
            <a:r>
              <a:rPr lang="ko-KR" altLang="en-US" sz="2400" dirty="0"/>
              <a:t>보안 및 관리 역량 확보</a:t>
            </a:r>
            <a:r>
              <a:rPr lang="en-US" altLang="ko-KR" sz="2400" dirty="0"/>
              <a:t>:</a:t>
            </a:r>
            <a:r>
              <a:rPr lang="ko-KR" altLang="en-US" sz="2400" dirty="0"/>
              <a:t> 관리자 페이지 구현 및 글 삭제</a:t>
            </a:r>
            <a:r>
              <a:rPr lang="en-US" altLang="ko-KR" sz="2400" dirty="0"/>
              <a:t>/</a:t>
            </a:r>
            <a:r>
              <a:rPr lang="ko-KR" altLang="en-US" sz="2400" dirty="0"/>
              <a:t>복구 기능을 통해 데이터 관리 프로세스 및 보안 개념을 적용하고 서비스 운영의 이해도를 높임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en-US" altLang="ko-KR" sz="2400" dirty="0"/>
              <a:t>3. </a:t>
            </a:r>
            <a:r>
              <a:rPr lang="ko-KR" altLang="en-US" sz="2400" dirty="0"/>
              <a:t>효율적인 데이터 관계 처리</a:t>
            </a:r>
            <a:r>
              <a:rPr lang="en-US" altLang="ko-KR" sz="2400" dirty="0"/>
              <a:t>:</a:t>
            </a:r>
            <a:r>
              <a:rPr lang="ko-KR" altLang="en-US" sz="2400" dirty="0"/>
              <a:t> 계층형 댓글 구조 및 게시물</a:t>
            </a:r>
            <a:r>
              <a:rPr lang="en-US" altLang="ko-KR" sz="2400" dirty="0"/>
              <a:t>-</a:t>
            </a:r>
            <a:r>
              <a:rPr lang="ko-KR" altLang="en-US" sz="2400" dirty="0"/>
              <a:t>사용자</a:t>
            </a:r>
            <a:r>
              <a:rPr lang="en-US" altLang="ko-KR" sz="2400" dirty="0"/>
              <a:t>-</a:t>
            </a:r>
            <a:r>
              <a:rPr lang="ko-KR" altLang="en-US" sz="2400" dirty="0"/>
              <a:t>좋아요 간의 데이터 관계를 효율적으로 설계하고 처리하는 설계를 구현</a:t>
            </a:r>
            <a:r>
              <a:rPr lang="en-US" altLang="ko-KR" sz="2400" dirty="0"/>
              <a:t>. </a:t>
            </a:r>
          </a:p>
        </p:txBody>
      </p:sp>
      <p:pic>
        <p:nvPicPr>
          <p:cNvPr id="7170" name="Picture 2" descr="React.js] React Icons 설치 및 사용법">
            <a:extLst>
              <a:ext uri="{FF2B5EF4-FFF2-40B4-BE49-F238E27FC236}">
                <a16:creationId xmlns:a16="http://schemas.microsoft.com/office/drawing/2014/main" id="{A398AD81-D13C-4266-6B8B-957AC41FC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939" y="4240893"/>
            <a:ext cx="2281121" cy="173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ntelliJ IDEA - 위키백과, 우리 모두의 백과사전">
            <a:extLst>
              <a:ext uri="{FF2B5EF4-FFF2-40B4-BE49-F238E27FC236}">
                <a16:creationId xmlns:a16="http://schemas.microsoft.com/office/drawing/2014/main" id="{93B09DC7-7839-4C46-20C4-2FD028538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199" y="435610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MySQL] - MySQL이란?, 관계형 데이터베이스의 정의와 여러 가지 특징, 트랜잭션 정리">
            <a:extLst>
              <a:ext uri="{FF2B5EF4-FFF2-40B4-BE49-F238E27FC236}">
                <a16:creationId xmlns:a16="http://schemas.microsoft.com/office/drawing/2014/main" id="{1B8BA55A-5B34-98A8-DD96-13C17EB19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699" y="4224722"/>
            <a:ext cx="2670382" cy="167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B1F3F32-F6A6-6124-51EA-858A3F822902}"/>
              </a:ext>
            </a:extLst>
          </p:cNvPr>
          <p:cNvSpPr txBox="1"/>
          <p:nvPr/>
        </p:nvSpPr>
        <p:spPr>
          <a:xfrm>
            <a:off x="1213887" y="7136493"/>
            <a:ext cx="76306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/>
              <a:t>기술 스택 </a:t>
            </a:r>
            <a:r>
              <a:rPr lang="en-US" altLang="ko-KR" sz="2000" dirty="0"/>
              <a:t>:</a:t>
            </a:r>
            <a:r>
              <a:rPr lang="ko-KR" altLang="en-US" sz="2000" dirty="0"/>
              <a:t> </a:t>
            </a:r>
            <a:r>
              <a:rPr lang="en-US" altLang="ko-KR" sz="2000" dirty="0"/>
              <a:t>(React, </a:t>
            </a:r>
            <a:r>
              <a:rPr lang="en-US" altLang="ko-KR" sz="2000" dirty="0" err="1"/>
              <a:t>Intellij</a:t>
            </a:r>
            <a:r>
              <a:rPr lang="en-US" altLang="ko-KR" sz="2000" dirty="0"/>
              <a:t>, MySQL )</a:t>
            </a:r>
            <a:r>
              <a:rPr lang="ko-KR" altLang="en-US" sz="2000" dirty="0"/>
              <a:t>등을 활용하여 실무 수준의 코드를 작성하고 해당 기술에 대한 숙련도를 극대화함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5407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135F0-B19D-14B2-6A05-5BC691521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A04D7C1-2948-1415-9809-E4C3AB9447A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C56934A8-845D-7C83-5825-4ABDF314E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838200"/>
            <a:ext cx="16916400" cy="9017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E6B589A-64F9-16A2-C8CD-3A5599536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790700"/>
            <a:ext cx="16916400" cy="806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7B6125A-18D3-BE78-3FED-C00F10EB0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736600"/>
            <a:ext cx="16916400" cy="9017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014DE39-B839-6F12-8847-F61C45C26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1651000"/>
            <a:ext cx="16916400" cy="8102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BFE10E8-1B5A-EC38-0F1E-9CC0A9699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35000"/>
            <a:ext cx="16916400" cy="9017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1302FE0-7646-6CA0-D3F8-0A420BEF6E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536700"/>
            <a:ext cx="16916400" cy="8102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AA6AF63-5BF0-92F6-07F8-E05FA2433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1536700"/>
            <a:ext cx="16916400" cy="127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F3F5D077-64A8-2274-E839-55D48728A64C}"/>
              </a:ext>
            </a:extLst>
          </p:cNvPr>
          <p:cNvSpPr txBox="1"/>
          <p:nvPr/>
        </p:nvSpPr>
        <p:spPr>
          <a:xfrm>
            <a:off x="11595100" y="9906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4F565C"/>
                </a:solidFill>
                <a:latin typeface="Catamaran Medium"/>
              </a:rPr>
              <a:t>QUICK AND EASY EDITING FOR BEGINNERS PRESENTATION TEMPLATES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F3E8F088-69D7-DB6A-4A23-29C80E7FC5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990600"/>
            <a:ext cx="190500" cy="190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B2EF2648-9124-AC14-BC15-E47D9F528C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" y="990600"/>
            <a:ext cx="190500" cy="1905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C16F3CAE-7DE5-77A7-1EA9-4D79B5DA7F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9300" y="990600"/>
            <a:ext cx="190500" cy="1905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611265D0-4462-63F4-4937-B59AA16D573A}"/>
              </a:ext>
            </a:extLst>
          </p:cNvPr>
          <p:cNvSpPr txBox="1"/>
          <p:nvPr/>
        </p:nvSpPr>
        <p:spPr>
          <a:xfrm>
            <a:off x="6388100" y="90551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FFFFFF"/>
                </a:solidFill>
                <a:latin typeface="Catamaran Medium"/>
              </a:rPr>
              <a:t>WWW.MIRICOMPANY.COM</a:t>
            </a:r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626927D4-1A4D-699E-262B-A269F2F23FB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>
            <a:extLst>
              <a:ext uri="{FF2B5EF4-FFF2-40B4-BE49-F238E27FC236}">
                <a16:creationId xmlns:a16="http://schemas.microsoft.com/office/drawing/2014/main" id="{B60ECB1D-BC78-E78A-0900-EDE77DDE30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5900" y="6235700"/>
            <a:ext cx="12776200" cy="15875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908717EC-F551-16FB-ED8F-554009C518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40100" y="6731000"/>
            <a:ext cx="571500" cy="5969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45467EDF-542F-DA77-99BF-86E8A0E1AD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14541500" y="6908800"/>
            <a:ext cx="431800" cy="241300"/>
          </a:xfrm>
          <a:prstGeom prst="rect">
            <a:avLst/>
          </a:prstGeom>
        </p:spPr>
      </p:pic>
      <p:sp>
        <p:nvSpPr>
          <p:cNvPr id="20" name="TextBox 20">
            <a:extLst>
              <a:ext uri="{FF2B5EF4-FFF2-40B4-BE49-F238E27FC236}">
                <a16:creationId xmlns:a16="http://schemas.microsoft.com/office/drawing/2014/main" id="{54F61E03-F0BC-2ACD-F490-839A9FC5DC8E}"/>
              </a:ext>
            </a:extLst>
          </p:cNvPr>
          <p:cNvSpPr txBox="1"/>
          <p:nvPr/>
        </p:nvSpPr>
        <p:spPr>
          <a:xfrm>
            <a:off x="3975100" y="6591300"/>
            <a:ext cx="10350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800" b="0" i="0" u="none" strike="noStrike" dirty="0">
                <a:solidFill>
                  <a:srgbClr val="4F565C"/>
                </a:solidFill>
                <a:ea typeface="NanumSquare ExtraBold"/>
              </a:rPr>
              <a:t>일정 관리</a:t>
            </a:r>
            <a:endParaRPr lang="en-US" sz="4800" b="0" i="0" u="none" strike="noStrike" dirty="0">
              <a:solidFill>
                <a:srgbClr val="4F565C"/>
              </a:solidFill>
              <a:latin typeface="NanumSquare ExtraBold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6B924A-1A49-1ADC-CCB9-BAD8C4244893}"/>
              </a:ext>
            </a:extLst>
          </p:cNvPr>
          <p:cNvSpPr txBox="1"/>
          <p:nvPr/>
        </p:nvSpPr>
        <p:spPr>
          <a:xfrm>
            <a:off x="7620000" y="2855144"/>
            <a:ext cx="3657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b="1" dirty="0">
                <a:solidFill>
                  <a:schemeClr val="bg1"/>
                </a:solidFill>
              </a:rPr>
              <a:t>02</a:t>
            </a:r>
            <a:endParaRPr lang="ko-KR" altLang="en-US" sz="20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054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910C5-D4D4-D756-BBBD-6D8E75761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4F994A0-A6A2-3A32-5A07-191977491B39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8CA8E939-25E4-F3F8-31EF-227C25DE2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838200"/>
            <a:ext cx="16916400" cy="9017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A01A09F-0915-797D-122F-5CA254013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790700"/>
            <a:ext cx="16916400" cy="806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1395515-91C9-E945-D9F5-84B49C597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736600"/>
            <a:ext cx="16916400" cy="9017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6581BD4-C1D7-3267-E1CE-7FD1488F1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1651000"/>
            <a:ext cx="16916400" cy="8102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F26FC93-70AC-77DC-CB89-4039AF7DA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35000"/>
            <a:ext cx="16916400" cy="9017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9ED7B13-C883-A320-F104-C37BBB7E8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8636000"/>
            <a:ext cx="16916400" cy="10033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9AE3C42-1138-4A93-265B-D9691EB8B7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1536700"/>
            <a:ext cx="16916400" cy="127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5635BFE3-8D59-06BB-4382-7A0AF8540DB5}"/>
              </a:ext>
            </a:extLst>
          </p:cNvPr>
          <p:cNvSpPr txBox="1"/>
          <p:nvPr/>
        </p:nvSpPr>
        <p:spPr>
          <a:xfrm>
            <a:off x="11595100" y="9906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4F565C"/>
                </a:solidFill>
                <a:latin typeface="Catamaran Medium"/>
              </a:rPr>
              <a:t>QUICK AND EASY EDITING FOR BEGINNERS PRESENTATION TEMPLATES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6774BADF-F35F-9A3B-9474-80C5437BC6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990600"/>
            <a:ext cx="190500" cy="1905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D69D760D-D310-A077-26BE-7031CC2C03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" y="990600"/>
            <a:ext cx="190500" cy="190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C6542989-B803-B702-5ACD-4B133CF697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9300" y="990600"/>
            <a:ext cx="190500" cy="19050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DFE6F170-BAB6-F438-3EEE-6F5B348980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9900" y="5600700"/>
            <a:ext cx="8242300" cy="12700"/>
          </a:xfrm>
          <a:prstGeom prst="rect">
            <a:avLst/>
          </a:prstGeom>
        </p:spPr>
      </p:pic>
      <p:sp>
        <p:nvSpPr>
          <p:cNvPr id="16" name="TextBox 16">
            <a:extLst>
              <a:ext uri="{FF2B5EF4-FFF2-40B4-BE49-F238E27FC236}">
                <a16:creationId xmlns:a16="http://schemas.microsoft.com/office/drawing/2014/main" id="{05A5FB5E-2ADB-6DF0-DE3F-2C048AEE6FD8}"/>
              </a:ext>
            </a:extLst>
          </p:cNvPr>
          <p:cNvSpPr txBox="1"/>
          <p:nvPr/>
        </p:nvSpPr>
        <p:spPr>
          <a:xfrm>
            <a:off x="6388100" y="90551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FFFFFF"/>
                </a:solidFill>
                <a:latin typeface="Catamaran Medium"/>
              </a:rPr>
              <a:t>WWW.MIRICOMPANY.COM</a:t>
            </a:r>
          </a:p>
        </p:txBody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82821FA1-8838-E227-754F-36178BD350FA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>
            <a:extLst>
              <a:ext uri="{FF2B5EF4-FFF2-40B4-BE49-F238E27FC236}">
                <a16:creationId xmlns:a16="http://schemas.microsoft.com/office/drawing/2014/main" id="{951B45A6-0694-6369-2FAD-6DA316A71F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4000" y="1955800"/>
            <a:ext cx="6985000" cy="1117600"/>
          </a:xfrm>
          <a:prstGeom prst="rect">
            <a:avLst/>
          </a:prstGeom>
        </p:spPr>
      </p:pic>
      <p:sp>
        <p:nvSpPr>
          <p:cNvPr id="21" name="TextBox 21">
            <a:extLst>
              <a:ext uri="{FF2B5EF4-FFF2-40B4-BE49-F238E27FC236}">
                <a16:creationId xmlns:a16="http://schemas.microsoft.com/office/drawing/2014/main" id="{8A8D1DA1-79F2-3F8C-DCC1-5EF1568C36FD}"/>
              </a:ext>
            </a:extLst>
          </p:cNvPr>
          <p:cNvSpPr txBox="1"/>
          <p:nvPr/>
        </p:nvSpPr>
        <p:spPr>
          <a:xfrm>
            <a:off x="2565400" y="2197100"/>
            <a:ext cx="51562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endParaRPr lang="ko-KR" sz="3400" b="0" i="0" u="none" strike="noStrike" dirty="0">
              <a:solidFill>
                <a:srgbClr val="4F565C"/>
              </a:solidFill>
              <a:ea typeface="NanumSquare ExtraBold"/>
            </a:endParaRPr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AD2EF8B0-4828-96CD-4DA0-8BC1FA4B698C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>
            <a:extLst>
              <a:ext uri="{FF2B5EF4-FFF2-40B4-BE49-F238E27FC236}">
                <a16:creationId xmlns:a16="http://schemas.microsoft.com/office/drawing/2014/main" id="{05559A2A-F500-043F-1214-767ABB41B1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43100" y="2298700"/>
            <a:ext cx="406400" cy="419100"/>
          </a:xfrm>
          <a:prstGeom prst="rect">
            <a:avLst/>
          </a:prstGeom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AFEA0004-2B43-4D59-12E9-A77650FAFB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7785100" y="2425700"/>
            <a:ext cx="317500" cy="1778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2F26103-82E3-35FB-75B7-8AA7038A7837}"/>
              </a:ext>
            </a:extLst>
          </p:cNvPr>
          <p:cNvSpPr txBox="1"/>
          <p:nvPr/>
        </p:nvSpPr>
        <p:spPr>
          <a:xfrm>
            <a:off x="2598590" y="2197100"/>
            <a:ext cx="6668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WBS(Work Breakdown Structure)</a:t>
            </a:r>
            <a:endParaRPr lang="ko-KR" altLang="en-US" sz="2800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9D303011-BA93-5027-0A65-7E9A6C2C9A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066929"/>
              </p:ext>
            </p:extLst>
          </p:nvPr>
        </p:nvGraphicFramePr>
        <p:xfrm>
          <a:off x="2225336" y="3588921"/>
          <a:ext cx="13433426" cy="42913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675758">
                  <a:extLst>
                    <a:ext uri="{9D8B030D-6E8A-4147-A177-3AD203B41FA5}">
                      <a16:colId xmlns:a16="http://schemas.microsoft.com/office/drawing/2014/main" val="1353051832"/>
                    </a:ext>
                  </a:extLst>
                </a:gridCol>
                <a:gridCol w="3062639">
                  <a:extLst>
                    <a:ext uri="{9D8B030D-6E8A-4147-A177-3AD203B41FA5}">
                      <a16:colId xmlns:a16="http://schemas.microsoft.com/office/drawing/2014/main" val="3136192945"/>
                    </a:ext>
                  </a:extLst>
                </a:gridCol>
                <a:gridCol w="6180429">
                  <a:extLst>
                    <a:ext uri="{9D8B030D-6E8A-4147-A177-3AD203B41FA5}">
                      <a16:colId xmlns:a16="http://schemas.microsoft.com/office/drawing/2014/main" val="920338186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92709169"/>
                    </a:ext>
                  </a:extLst>
                </a:gridCol>
              </a:tblGrid>
              <a:tr h="5270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담당자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핵심 기여 영역 </a:t>
                      </a:r>
                      <a:r>
                        <a:rPr lang="en-US" altLang="ko-KR" dirty="0"/>
                        <a:t>(Role Focus)</a:t>
                      </a:r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구현 성과 및 기술적 난이도</a:t>
                      </a:r>
                      <a:endParaRPr lang="ko-KR" altLang="en-US" b="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개인 </a:t>
                      </a:r>
                      <a:r>
                        <a:rPr lang="ko-KR" altLang="en-US" dirty="0" err="1"/>
                        <a:t>달성률</a:t>
                      </a:r>
                      <a:r>
                        <a:rPr lang="ko-KR" altLang="en-US" dirty="0"/>
                        <a:t> </a:t>
                      </a: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359446"/>
                  </a:ext>
                </a:extLst>
              </a:tr>
              <a:tr h="9410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b="0" dirty="0"/>
                        <a:t>강지수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dirty="0"/>
                        <a:t>핵심 콘텐츠 관리 </a:t>
                      </a:r>
                      <a:endParaRPr lang="en-US" altLang="ko-KR" dirty="0"/>
                    </a:p>
                    <a:p>
                      <a:pPr algn="ctr">
                        <a:buNone/>
                      </a:pPr>
                      <a:r>
                        <a:rPr lang="en-US" altLang="ko-KR" dirty="0"/>
                        <a:t>(CRUD &amp; Admin)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게시물 등록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수정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삭제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b="1" dirty="0"/>
                        <a:t>파일 첨부</a:t>
                      </a:r>
                      <a:r>
                        <a:rPr lang="ko-KR" altLang="en-US" dirty="0"/>
                        <a:t> 로직 구현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b="1" dirty="0"/>
                        <a:t>관리자 페이지</a:t>
                      </a:r>
                      <a:r>
                        <a:rPr lang="ko-KR" altLang="en-US" dirty="0"/>
                        <a:t>의 </a:t>
                      </a:r>
                      <a:r>
                        <a:rPr lang="en-US" altLang="ko-KR" dirty="0"/>
                        <a:t>Soft Delete </a:t>
                      </a:r>
                      <a:r>
                        <a:rPr lang="ko-KR" altLang="en-US" dirty="0"/>
                        <a:t>및 </a:t>
                      </a:r>
                      <a:r>
                        <a:rPr lang="ko-KR" altLang="en-US" b="1" dirty="0"/>
                        <a:t>데이터 복구</a:t>
                      </a:r>
                      <a:r>
                        <a:rPr lang="ko-KR" altLang="en-US" dirty="0"/>
                        <a:t> 기능 담당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66.67%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91625"/>
                  </a:ext>
                </a:extLst>
              </a:tr>
              <a:tr h="9410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정예빈</a:t>
                      </a:r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사용자 상호작용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(Interaction)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ko-KR" b="1" dirty="0"/>
                        <a:t>2</a:t>
                      </a:r>
                      <a:r>
                        <a:rPr lang="ko-KR" altLang="en-US" b="1" dirty="0"/>
                        <a:t>계층 댓글 </a:t>
                      </a:r>
                      <a:r>
                        <a:rPr lang="en-US" altLang="ko-KR" b="1" dirty="0"/>
                        <a:t>(</a:t>
                      </a:r>
                      <a:r>
                        <a:rPr lang="ko-KR" altLang="en-US" b="1" dirty="0" err="1"/>
                        <a:t>대댓글</a:t>
                      </a:r>
                      <a:r>
                        <a:rPr lang="ko-KR" altLang="en-US" b="1" dirty="0"/>
                        <a:t> 처리</a:t>
                      </a:r>
                      <a:r>
                        <a:rPr lang="en-US" altLang="ko-KR" b="1" dirty="0"/>
                        <a:t>) API/UI </a:t>
                      </a:r>
                      <a:r>
                        <a:rPr lang="ko-KR" altLang="en-US" b="1" dirty="0"/>
                        <a:t>구현</a:t>
                      </a:r>
                      <a:r>
                        <a:rPr lang="en-US" altLang="ko-KR" b="1" dirty="0"/>
                        <a:t>.</a:t>
                      </a:r>
                      <a:r>
                        <a:rPr lang="ko-KR" altLang="en-US" dirty="0"/>
                        <a:t> 좋아요</a:t>
                      </a:r>
                      <a:r>
                        <a:rPr lang="en-US" altLang="ko-KR" dirty="0"/>
                        <a:t>(Like) </a:t>
                      </a:r>
                      <a:r>
                        <a:rPr lang="ko-KR" altLang="en-US" dirty="0"/>
                        <a:t>기능 및 관리자 데이터 조회 </a:t>
                      </a:r>
                      <a:r>
                        <a:rPr lang="ko-KR" altLang="en-US" b="1" dirty="0"/>
                        <a:t>테이블 뷰 컴포넌트</a:t>
                      </a:r>
                      <a:r>
                        <a:rPr lang="ko-KR" altLang="en-US" dirty="0"/>
                        <a:t> 구현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100.00%</a:t>
                      </a:r>
                      <a:endParaRPr lang="ko-KR" altLang="en-US" dirty="0"/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9688678"/>
                  </a:ext>
                </a:extLst>
              </a:tr>
              <a:tr h="9410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정해성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인증 및 보안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(Auth &amp; Security)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회원가입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로그인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로그아웃 등 </a:t>
                      </a:r>
                      <a:r>
                        <a:rPr lang="en-US" altLang="ko-KR" b="1" dirty="0"/>
                        <a:t>JWT </a:t>
                      </a:r>
                      <a:r>
                        <a:rPr lang="ko-KR" altLang="en-US" b="1" dirty="0"/>
                        <a:t>기반 인증</a:t>
                      </a:r>
                      <a:r>
                        <a:rPr lang="ko-KR" altLang="en-US" dirty="0"/>
                        <a:t> 로직 담당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b="1" dirty="0"/>
                        <a:t>민감 데이터 암호화</a:t>
                      </a:r>
                      <a:r>
                        <a:rPr lang="ko-KR" altLang="en-US" dirty="0"/>
                        <a:t> 저장 로직 구현 및 첨부파일 관리 설정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80.00%</a:t>
                      </a:r>
                      <a:endParaRPr lang="ko-KR" altLang="en-US" dirty="0"/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369396"/>
                  </a:ext>
                </a:extLst>
              </a:tr>
              <a:tr h="9410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류민우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조회 및 분석 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(Query &amp; Analysis)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게시물 조회</a:t>
                      </a:r>
                      <a:r>
                        <a:rPr lang="en-US" altLang="ko-KR" dirty="0"/>
                        <a:t>(DB </a:t>
                      </a:r>
                      <a:r>
                        <a:rPr lang="ko-KR" altLang="en-US" dirty="0"/>
                        <a:t>쿼리 최적화</a:t>
                      </a:r>
                      <a:r>
                        <a:rPr lang="en-US" altLang="ko-KR" dirty="0"/>
                        <a:t>), </a:t>
                      </a:r>
                      <a:r>
                        <a:rPr lang="ko-KR" altLang="en-US" dirty="0"/>
                        <a:t>카테고리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검색 기능 구현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b="1" dirty="0"/>
                        <a:t>일</a:t>
                      </a:r>
                      <a:r>
                        <a:rPr lang="en-US" altLang="ko-KR" b="1" dirty="0"/>
                        <a:t>/</a:t>
                      </a:r>
                      <a:r>
                        <a:rPr lang="ko-KR" altLang="en-US" b="1" dirty="0"/>
                        <a:t>월별 방문자 수 그래프</a:t>
                      </a:r>
                      <a:r>
                        <a:rPr lang="ko-KR" altLang="en-US" dirty="0"/>
                        <a:t> 및 관리 대시보드 연동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83.33%</a:t>
                      </a:r>
                      <a:endParaRPr lang="ko-KR" altLang="en-US" dirty="0"/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449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4412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8C4A7-4CC1-ED21-0BB4-BFEC433BD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573747E-1634-EA54-DB1E-7EDEAF18311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512B2077-8D4B-1B66-316D-013953753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838200"/>
            <a:ext cx="16916400" cy="9017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C93CC7B-729C-702A-0813-F16E69C0A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1790700"/>
            <a:ext cx="16916400" cy="80645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484138B-FF09-53BD-B2DF-6DA1FC7A4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736600"/>
            <a:ext cx="16916400" cy="9017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9B1EE84-6758-56A7-1C77-6DFCF52BA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1651000"/>
            <a:ext cx="16916400" cy="81026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20CF4ED-5F59-9B21-7DBA-680AB4244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35000"/>
            <a:ext cx="16916400" cy="9017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B6CEE0E-9188-3A07-866E-10398F1C7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536700"/>
            <a:ext cx="16916400" cy="81026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4D53895-43D3-A22F-0A49-1E9C262447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1536700"/>
            <a:ext cx="16916400" cy="127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17AEDC0C-D622-712A-A99D-5F93A202C808}"/>
              </a:ext>
            </a:extLst>
          </p:cNvPr>
          <p:cNvSpPr txBox="1"/>
          <p:nvPr/>
        </p:nvSpPr>
        <p:spPr>
          <a:xfrm>
            <a:off x="11595100" y="9906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4F565C"/>
                </a:solidFill>
                <a:latin typeface="Catamaran Medium"/>
              </a:rPr>
              <a:t>QUICK AND EASY EDITING FOR BEGINNERS PRESENTATION TEMPLATES</a:t>
            </a: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C8DBB97A-863C-E253-A760-736D94847B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990600"/>
            <a:ext cx="190500" cy="1905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22B4B84B-8E88-78A2-3F3D-2A36D778D6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800" y="990600"/>
            <a:ext cx="190500" cy="1905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AA7D4E99-8C2F-4566-B322-EACFAB6675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9300" y="990600"/>
            <a:ext cx="190500" cy="190500"/>
          </a:xfrm>
          <a:prstGeom prst="rect">
            <a:avLst/>
          </a:prstGeom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6C141592-04B6-9E38-1D61-5A85D68E3669}"/>
              </a:ext>
            </a:extLst>
          </p:cNvPr>
          <p:cNvSpPr txBox="1"/>
          <p:nvPr/>
        </p:nvSpPr>
        <p:spPr>
          <a:xfrm>
            <a:off x="6388100" y="9055100"/>
            <a:ext cx="55118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1000" b="0" i="0" u="none" strike="noStrike" spc="100">
                <a:solidFill>
                  <a:srgbClr val="FFFFFF"/>
                </a:solidFill>
                <a:latin typeface="Catamaran Medium"/>
              </a:rPr>
              <a:t>WWW.MIRICOMPANY.COM</a:t>
            </a:r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3DD6E117-D770-88E0-79CB-F9B22000737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>
            <a:extLst>
              <a:ext uri="{FF2B5EF4-FFF2-40B4-BE49-F238E27FC236}">
                <a16:creationId xmlns:a16="http://schemas.microsoft.com/office/drawing/2014/main" id="{58850BB4-5117-2FE8-3D3C-47208D9A81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5900" y="6235700"/>
            <a:ext cx="12776200" cy="15875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2F08CA54-B646-FC1D-B94D-182C2BE575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40100" y="6731000"/>
            <a:ext cx="571500" cy="5969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1220C9CF-9509-3A2D-0AFD-18197A3B85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14541500" y="6908800"/>
            <a:ext cx="431800" cy="241300"/>
          </a:xfrm>
          <a:prstGeom prst="rect">
            <a:avLst/>
          </a:prstGeom>
        </p:spPr>
      </p:pic>
      <p:sp>
        <p:nvSpPr>
          <p:cNvPr id="20" name="TextBox 20">
            <a:extLst>
              <a:ext uri="{FF2B5EF4-FFF2-40B4-BE49-F238E27FC236}">
                <a16:creationId xmlns:a16="http://schemas.microsoft.com/office/drawing/2014/main" id="{EB09C64B-FDFD-CC3F-C1C6-17D3C4296EA6}"/>
              </a:ext>
            </a:extLst>
          </p:cNvPr>
          <p:cNvSpPr txBox="1"/>
          <p:nvPr/>
        </p:nvSpPr>
        <p:spPr>
          <a:xfrm>
            <a:off x="3975100" y="6591300"/>
            <a:ext cx="103505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800" b="0" i="0" u="none" strike="noStrike" dirty="0">
                <a:solidFill>
                  <a:srgbClr val="4F565C"/>
                </a:solidFill>
                <a:ea typeface="NanumSquare ExtraBold"/>
              </a:rPr>
              <a:t>개발 도구</a:t>
            </a:r>
            <a:endParaRPr lang="en-US" sz="4800" b="0" i="0" u="none" strike="noStrike" dirty="0">
              <a:solidFill>
                <a:srgbClr val="4F565C"/>
              </a:solidFill>
              <a:latin typeface="NanumSquare Extra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C58548-C8AC-A85F-1E58-EBE882BA8E3A}"/>
              </a:ext>
            </a:extLst>
          </p:cNvPr>
          <p:cNvSpPr txBox="1"/>
          <p:nvPr/>
        </p:nvSpPr>
        <p:spPr>
          <a:xfrm>
            <a:off x="7315200" y="2890252"/>
            <a:ext cx="3657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b="1" dirty="0">
                <a:solidFill>
                  <a:schemeClr val="bg1"/>
                </a:solidFill>
              </a:rPr>
              <a:t>03</a:t>
            </a:r>
            <a:endParaRPr lang="ko-KR" altLang="en-US" sz="20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700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1942</Words>
  <Application>Microsoft Office PowerPoint</Application>
  <PresentationFormat>사용자 지정</PresentationFormat>
  <Paragraphs>298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5" baseType="lpstr">
      <vt:lpstr>Calibri</vt:lpstr>
      <vt:lpstr>Arial</vt:lpstr>
      <vt:lpstr>NanumSquare ExtraBold</vt:lpstr>
      <vt:lpstr>Catamaran Medium</vt:lpstr>
      <vt:lpstr>NanumSquare Bold</vt:lpstr>
      <vt:lpstr>맑은 고딕</vt:lpstr>
      <vt:lpstr>NanumSquare Regular</vt:lpstr>
      <vt:lpstr>Courier New</vt:lpstr>
      <vt:lpstr>Roboto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codehows</dc:creator>
  <cp:lastModifiedBy>codehows</cp:lastModifiedBy>
  <cp:revision>24</cp:revision>
  <dcterms:created xsi:type="dcterms:W3CDTF">2006-08-16T00:00:00Z</dcterms:created>
  <dcterms:modified xsi:type="dcterms:W3CDTF">2025-09-29T11:39:29Z</dcterms:modified>
</cp:coreProperties>
</file>